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8" r:id="rId12"/>
    <p:sldId id="270"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01"/>
    <p:restoredTop sz="94725"/>
  </p:normalViewPr>
  <p:slideViewPr>
    <p:cSldViewPr snapToGrid="0">
      <p:cViewPr varScale="1">
        <p:scale>
          <a:sx n="78" d="100"/>
          <a:sy n="78" d="100"/>
        </p:scale>
        <p:origin x="80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83181-91A8-4D68-9348-0ECC3B1CD3B0}"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A103FCD1-38B5-40F8-AD6E-7FA74AD52BEE}">
      <dgm:prSet/>
      <dgm:spPr/>
      <dgm:t>
        <a:bodyPr/>
        <a:lstStyle/>
        <a:p>
          <a:r>
            <a:rPr lang="en-US" dirty="0">
              <a:latin typeface="Times New Roman" panose="02020603050405020304" pitchFamily="18" charset="0"/>
              <a:cs typeface="Times New Roman" panose="02020603050405020304" pitchFamily="18" charset="0"/>
            </a:rPr>
            <a:t>For the Analysis part, to store the CSV file information we used Hadoop Distributed File System.</a:t>
          </a:r>
        </a:p>
      </dgm:t>
    </dgm:pt>
    <dgm:pt modelId="{02D03692-6A8C-41C1-87EA-F7E06301A0EE}" type="parTrans" cxnId="{A3114360-7B04-4A86-8846-8C3F7AC6D5B9}">
      <dgm:prSet/>
      <dgm:spPr/>
      <dgm:t>
        <a:bodyPr/>
        <a:lstStyle/>
        <a:p>
          <a:endParaRPr lang="en-US"/>
        </a:p>
      </dgm:t>
    </dgm:pt>
    <dgm:pt modelId="{88265965-153E-48D1-878A-ED09264AD7BD}" type="sibTrans" cxnId="{A3114360-7B04-4A86-8846-8C3F7AC6D5B9}">
      <dgm:prSet/>
      <dgm:spPr/>
      <dgm:t>
        <a:bodyPr/>
        <a:lstStyle/>
        <a:p>
          <a:endParaRPr lang="en-US"/>
        </a:p>
      </dgm:t>
    </dgm:pt>
    <dgm:pt modelId="{50C3ED77-EBF2-4DFC-9768-F4794149CBFE}">
      <dgm:prSet/>
      <dgm:spPr/>
      <dgm:t>
        <a:bodyPr/>
        <a:lstStyle/>
        <a:p>
          <a:r>
            <a:rPr lang="en-US" dirty="0">
              <a:latin typeface="Times New Roman" panose="02020603050405020304" pitchFamily="18" charset="0"/>
              <a:cs typeface="Times New Roman" panose="02020603050405020304" pitchFamily="18" charset="0"/>
            </a:rPr>
            <a:t>Related External Tables were created for each CSV file, to view the tables content to get started with Zeppelin.</a:t>
          </a:r>
        </a:p>
      </dgm:t>
    </dgm:pt>
    <dgm:pt modelId="{E5AC6814-959B-48F8-B454-414B40786E3A}" type="parTrans" cxnId="{4A51F8AE-9383-4F70-B0E2-9F8FBDD8B98B}">
      <dgm:prSet/>
      <dgm:spPr/>
      <dgm:t>
        <a:bodyPr/>
        <a:lstStyle/>
        <a:p>
          <a:endParaRPr lang="en-US"/>
        </a:p>
      </dgm:t>
    </dgm:pt>
    <dgm:pt modelId="{BF2B8EE1-D551-4A05-AC0D-93315F7F20E1}" type="sibTrans" cxnId="{4A51F8AE-9383-4F70-B0E2-9F8FBDD8B98B}">
      <dgm:prSet/>
      <dgm:spPr/>
      <dgm:t>
        <a:bodyPr/>
        <a:lstStyle/>
        <a:p>
          <a:endParaRPr lang="en-US"/>
        </a:p>
      </dgm:t>
    </dgm:pt>
    <dgm:pt modelId="{B2007192-F04C-4E1E-988F-3465D4C04D52}">
      <dgm:prSet/>
      <dgm:spPr/>
      <dgm:t>
        <a:bodyPr/>
        <a:lstStyle/>
        <a:p>
          <a:r>
            <a:rPr lang="en-US" dirty="0">
              <a:latin typeface="Times New Roman" panose="02020603050405020304" pitchFamily="18" charset="0"/>
              <a:cs typeface="Times New Roman" panose="02020603050405020304" pitchFamily="18" charset="0"/>
            </a:rPr>
            <a:t>In Zeppelin notebook based on 6 different analyzations. Dataset was visualized and provided the relative suggestion of improvement.</a:t>
          </a:r>
        </a:p>
      </dgm:t>
    </dgm:pt>
    <dgm:pt modelId="{50AE5B89-C899-4B48-A174-2F87B16A9B48}" type="parTrans" cxnId="{3C928F56-D733-4074-80C3-3C4200282A8A}">
      <dgm:prSet/>
      <dgm:spPr/>
      <dgm:t>
        <a:bodyPr/>
        <a:lstStyle/>
        <a:p>
          <a:endParaRPr lang="en-US"/>
        </a:p>
      </dgm:t>
    </dgm:pt>
    <dgm:pt modelId="{4C4C8681-7B7D-4593-92EE-90ED514AB177}" type="sibTrans" cxnId="{3C928F56-D733-4074-80C3-3C4200282A8A}">
      <dgm:prSet/>
      <dgm:spPr/>
      <dgm:t>
        <a:bodyPr/>
        <a:lstStyle/>
        <a:p>
          <a:endParaRPr lang="en-US"/>
        </a:p>
      </dgm:t>
    </dgm:pt>
    <dgm:pt modelId="{DE684747-5C59-D046-A911-93E72313EDB4}" type="pres">
      <dgm:prSet presAssocID="{82583181-91A8-4D68-9348-0ECC3B1CD3B0}" presName="hierChild1" presStyleCnt="0">
        <dgm:presLayoutVars>
          <dgm:chPref val="1"/>
          <dgm:dir/>
          <dgm:animOne val="branch"/>
          <dgm:animLvl val="lvl"/>
          <dgm:resizeHandles/>
        </dgm:presLayoutVars>
      </dgm:prSet>
      <dgm:spPr/>
    </dgm:pt>
    <dgm:pt modelId="{7EB2E61F-73CE-4A4A-8765-1F09B9735F89}" type="pres">
      <dgm:prSet presAssocID="{A103FCD1-38B5-40F8-AD6E-7FA74AD52BEE}" presName="hierRoot1" presStyleCnt="0"/>
      <dgm:spPr/>
    </dgm:pt>
    <dgm:pt modelId="{BED3E1FB-8D60-CD4E-A065-4CAA3838C053}" type="pres">
      <dgm:prSet presAssocID="{A103FCD1-38B5-40F8-AD6E-7FA74AD52BEE}" presName="composite" presStyleCnt="0"/>
      <dgm:spPr/>
    </dgm:pt>
    <dgm:pt modelId="{C12D9DD1-5798-4740-BE0C-4A223D680F66}" type="pres">
      <dgm:prSet presAssocID="{A103FCD1-38B5-40F8-AD6E-7FA74AD52BEE}" presName="background" presStyleLbl="node0" presStyleIdx="0" presStyleCnt="3"/>
      <dgm:spPr/>
    </dgm:pt>
    <dgm:pt modelId="{DC516677-D30B-BA4E-B518-41937112D7DC}" type="pres">
      <dgm:prSet presAssocID="{A103FCD1-38B5-40F8-AD6E-7FA74AD52BEE}" presName="text" presStyleLbl="fgAcc0" presStyleIdx="0" presStyleCnt="3">
        <dgm:presLayoutVars>
          <dgm:chPref val="3"/>
        </dgm:presLayoutVars>
      </dgm:prSet>
      <dgm:spPr/>
    </dgm:pt>
    <dgm:pt modelId="{A2BF887E-5BE1-AF48-9624-7837B6B30ED3}" type="pres">
      <dgm:prSet presAssocID="{A103FCD1-38B5-40F8-AD6E-7FA74AD52BEE}" presName="hierChild2" presStyleCnt="0"/>
      <dgm:spPr/>
    </dgm:pt>
    <dgm:pt modelId="{9FC213F9-E621-6D40-8383-EF9C9D9D1EB7}" type="pres">
      <dgm:prSet presAssocID="{50C3ED77-EBF2-4DFC-9768-F4794149CBFE}" presName="hierRoot1" presStyleCnt="0"/>
      <dgm:spPr/>
    </dgm:pt>
    <dgm:pt modelId="{6CCA0430-766C-BB43-9FC7-6DA7A7E15274}" type="pres">
      <dgm:prSet presAssocID="{50C3ED77-EBF2-4DFC-9768-F4794149CBFE}" presName="composite" presStyleCnt="0"/>
      <dgm:spPr/>
    </dgm:pt>
    <dgm:pt modelId="{41C7461E-0FD8-D64F-8DBC-F49D0DA76FE1}" type="pres">
      <dgm:prSet presAssocID="{50C3ED77-EBF2-4DFC-9768-F4794149CBFE}" presName="background" presStyleLbl="node0" presStyleIdx="1" presStyleCnt="3"/>
      <dgm:spPr/>
    </dgm:pt>
    <dgm:pt modelId="{7AC6EA5E-5F9A-8843-9AF8-B722D6E387A3}" type="pres">
      <dgm:prSet presAssocID="{50C3ED77-EBF2-4DFC-9768-F4794149CBFE}" presName="text" presStyleLbl="fgAcc0" presStyleIdx="1" presStyleCnt="3">
        <dgm:presLayoutVars>
          <dgm:chPref val="3"/>
        </dgm:presLayoutVars>
      </dgm:prSet>
      <dgm:spPr/>
    </dgm:pt>
    <dgm:pt modelId="{E27D00FC-4636-CD4B-AC56-C9568F161D36}" type="pres">
      <dgm:prSet presAssocID="{50C3ED77-EBF2-4DFC-9768-F4794149CBFE}" presName="hierChild2" presStyleCnt="0"/>
      <dgm:spPr/>
    </dgm:pt>
    <dgm:pt modelId="{21D5378C-15D6-D346-8468-E6BBF663DDFA}" type="pres">
      <dgm:prSet presAssocID="{B2007192-F04C-4E1E-988F-3465D4C04D52}" presName="hierRoot1" presStyleCnt="0"/>
      <dgm:spPr/>
    </dgm:pt>
    <dgm:pt modelId="{B7B3C028-B23F-A545-8FD3-D2457ECDDEA8}" type="pres">
      <dgm:prSet presAssocID="{B2007192-F04C-4E1E-988F-3465D4C04D52}" presName="composite" presStyleCnt="0"/>
      <dgm:spPr/>
    </dgm:pt>
    <dgm:pt modelId="{B0AA6F21-09A0-BA43-A1E3-90FE75CB5A41}" type="pres">
      <dgm:prSet presAssocID="{B2007192-F04C-4E1E-988F-3465D4C04D52}" presName="background" presStyleLbl="node0" presStyleIdx="2" presStyleCnt="3"/>
      <dgm:spPr/>
    </dgm:pt>
    <dgm:pt modelId="{C64034D9-93BA-9142-A5E7-6F128EC29293}" type="pres">
      <dgm:prSet presAssocID="{B2007192-F04C-4E1E-988F-3465D4C04D52}" presName="text" presStyleLbl="fgAcc0" presStyleIdx="2" presStyleCnt="3">
        <dgm:presLayoutVars>
          <dgm:chPref val="3"/>
        </dgm:presLayoutVars>
      </dgm:prSet>
      <dgm:spPr/>
    </dgm:pt>
    <dgm:pt modelId="{EBCB9B16-781A-7D4D-80A7-CDA445A385CD}" type="pres">
      <dgm:prSet presAssocID="{B2007192-F04C-4E1E-988F-3465D4C04D52}" presName="hierChild2" presStyleCnt="0"/>
      <dgm:spPr/>
    </dgm:pt>
  </dgm:ptLst>
  <dgm:cxnLst>
    <dgm:cxn modelId="{A3114360-7B04-4A86-8846-8C3F7AC6D5B9}" srcId="{82583181-91A8-4D68-9348-0ECC3B1CD3B0}" destId="{A103FCD1-38B5-40F8-AD6E-7FA74AD52BEE}" srcOrd="0" destOrd="0" parTransId="{02D03692-6A8C-41C1-87EA-F7E06301A0EE}" sibTransId="{88265965-153E-48D1-878A-ED09264AD7BD}"/>
    <dgm:cxn modelId="{3C928F56-D733-4074-80C3-3C4200282A8A}" srcId="{82583181-91A8-4D68-9348-0ECC3B1CD3B0}" destId="{B2007192-F04C-4E1E-988F-3465D4C04D52}" srcOrd="2" destOrd="0" parTransId="{50AE5B89-C899-4B48-A174-2F87B16A9B48}" sibTransId="{4C4C8681-7B7D-4593-92EE-90ED514AB177}"/>
    <dgm:cxn modelId="{7CFFC77F-081F-F54E-849E-8BB73236C8EC}" type="presOf" srcId="{82583181-91A8-4D68-9348-0ECC3B1CD3B0}" destId="{DE684747-5C59-D046-A911-93E72313EDB4}" srcOrd="0" destOrd="0" presId="urn:microsoft.com/office/officeart/2005/8/layout/hierarchy1"/>
    <dgm:cxn modelId="{8713AC81-96B7-BE49-A069-BD0B9E03A40B}" type="presOf" srcId="{A103FCD1-38B5-40F8-AD6E-7FA74AD52BEE}" destId="{DC516677-D30B-BA4E-B518-41937112D7DC}" srcOrd="0" destOrd="0" presId="urn:microsoft.com/office/officeart/2005/8/layout/hierarchy1"/>
    <dgm:cxn modelId="{76619391-1293-E341-B351-D06236941CA4}" type="presOf" srcId="{B2007192-F04C-4E1E-988F-3465D4C04D52}" destId="{C64034D9-93BA-9142-A5E7-6F128EC29293}" srcOrd="0" destOrd="0" presId="urn:microsoft.com/office/officeart/2005/8/layout/hierarchy1"/>
    <dgm:cxn modelId="{4A51F8AE-9383-4F70-B0E2-9F8FBDD8B98B}" srcId="{82583181-91A8-4D68-9348-0ECC3B1CD3B0}" destId="{50C3ED77-EBF2-4DFC-9768-F4794149CBFE}" srcOrd="1" destOrd="0" parTransId="{E5AC6814-959B-48F8-B454-414B40786E3A}" sibTransId="{BF2B8EE1-D551-4A05-AC0D-93315F7F20E1}"/>
    <dgm:cxn modelId="{27CAE9B3-B4CB-AC48-B6C7-86741241B719}" type="presOf" srcId="{50C3ED77-EBF2-4DFC-9768-F4794149CBFE}" destId="{7AC6EA5E-5F9A-8843-9AF8-B722D6E387A3}" srcOrd="0" destOrd="0" presId="urn:microsoft.com/office/officeart/2005/8/layout/hierarchy1"/>
    <dgm:cxn modelId="{D05BFC98-E3C9-2648-86C4-57AD7D93FFFD}" type="presParOf" srcId="{DE684747-5C59-D046-A911-93E72313EDB4}" destId="{7EB2E61F-73CE-4A4A-8765-1F09B9735F89}" srcOrd="0" destOrd="0" presId="urn:microsoft.com/office/officeart/2005/8/layout/hierarchy1"/>
    <dgm:cxn modelId="{EAF216CC-0E7B-C04E-9D8B-86633DE6CA7C}" type="presParOf" srcId="{7EB2E61F-73CE-4A4A-8765-1F09B9735F89}" destId="{BED3E1FB-8D60-CD4E-A065-4CAA3838C053}" srcOrd="0" destOrd="0" presId="urn:microsoft.com/office/officeart/2005/8/layout/hierarchy1"/>
    <dgm:cxn modelId="{4A051121-1ECA-EC40-AEB7-F1582B080CFA}" type="presParOf" srcId="{BED3E1FB-8D60-CD4E-A065-4CAA3838C053}" destId="{C12D9DD1-5798-4740-BE0C-4A223D680F66}" srcOrd="0" destOrd="0" presId="urn:microsoft.com/office/officeart/2005/8/layout/hierarchy1"/>
    <dgm:cxn modelId="{65266D38-9798-E841-8AC8-118DD0A72405}" type="presParOf" srcId="{BED3E1FB-8D60-CD4E-A065-4CAA3838C053}" destId="{DC516677-D30B-BA4E-B518-41937112D7DC}" srcOrd="1" destOrd="0" presId="urn:microsoft.com/office/officeart/2005/8/layout/hierarchy1"/>
    <dgm:cxn modelId="{21A58762-626D-524E-A131-3EBCFDD1014F}" type="presParOf" srcId="{7EB2E61F-73CE-4A4A-8765-1F09B9735F89}" destId="{A2BF887E-5BE1-AF48-9624-7837B6B30ED3}" srcOrd="1" destOrd="0" presId="urn:microsoft.com/office/officeart/2005/8/layout/hierarchy1"/>
    <dgm:cxn modelId="{3D08D195-906A-F147-802A-CCD9600ECAAD}" type="presParOf" srcId="{DE684747-5C59-D046-A911-93E72313EDB4}" destId="{9FC213F9-E621-6D40-8383-EF9C9D9D1EB7}" srcOrd="1" destOrd="0" presId="urn:microsoft.com/office/officeart/2005/8/layout/hierarchy1"/>
    <dgm:cxn modelId="{B18EE399-3D36-0D49-8609-B5195F8F78AE}" type="presParOf" srcId="{9FC213F9-E621-6D40-8383-EF9C9D9D1EB7}" destId="{6CCA0430-766C-BB43-9FC7-6DA7A7E15274}" srcOrd="0" destOrd="0" presId="urn:microsoft.com/office/officeart/2005/8/layout/hierarchy1"/>
    <dgm:cxn modelId="{A832C9D3-B1D5-B646-B23B-20F2C3D5BC31}" type="presParOf" srcId="{6CCA0430-766C-BB43-9FC7-6DA7A7E15274}" destId="{41C7461E-0FD8-D64F-8DBC-F49D0DA76FE1}" srcOrd="0" destOrd="0" presId="urn:microsoft.com/office/officeart/2005/8/layout/hierarchy1"/>
    <dgm:cxn modelId="{CD7CDC79-2629-6544-B33C-6DD39C74B7CB}" type="presParOf" srcId="{6CCA0430-766C-BB43-9FC7-6DA7A7E15274}" destId="{7AC6EA5E-5F9A-8843-9AF8-B722D6E387A3}" srcOrd="1" destOrd="0" presId="urn:microsoft.com/office/officeart/2005/8/layout/hierarchy1"/>
    <dgm:cxn modelId="{41740A6F-002D-BD4E-9058-8DCD95D776EF}" type="presParOf" srcId="{9FC213F9-E621-6D40-8383-EF9C9D9D1EB7}" destId="{E27D00FC-4636-CD4B-AC56-C9568F161D36}" srcOrd="1" destOrd="0" presId="urn:microsoft.com/office/officeart/2005/8/layout/hierarchy1"/>
    <dgm:cxn modelId="{A688099C-BB65-E445-A306-4C65BE178DD2}" type="presParOf" srcId="{DE684747-5C59-D046-A911-93E72313EDB4}" destId="{21D5378C-15D6-D346-8468-E6BBF663DDFA}" srcOrd="2" destOrd="0" presId="urn:microsoft.com/office/officeart/2005/8/layout/hierarchy1"/>
    <dgm:cxn modelId="{EBCC6A89-F7C6-124C-99BD-C070FF3577E5}" type="presParOf" srcId="{21D5378C-15D6-D346-8468-E6BBF663DDFA}" destId="{B7B3C028-B23F-A545-8FD3-D2457ECDDEA8}" srcOrd="0" destOrd="0" presId="urn:microsoft.com/office/officeart/2005/8/layout/hierarchy1"/>
    <dgm:cxn modelId="{C41C3ABB-5DAB-444E-BC6B-27D0946DC2F3}" type="presParOf" srcId="{B7B3C028-B23F-A545-8FD3-D2457ECDDEA8}" destId="{B0AA6F21-09A0-BA43-A1E3-90FE75CB5A41}" srcOrd="0" destOrd="0" presId="urn:microsoft.com/office/officeart/2005/8/layout/hierarchy1"/>
    <dgm:cxn modelId="{F61FA2B0-65DB-2340-A7C1-728E1F7661FA}" type="presParOf" srcId="{B7B3C028-B23F-A545-8FD3-D2457ECDDEA8}" destId="{C64034D9-93BA-9142-A5E7-6F128EC29293}" srcOrd="1" destOrd="0" presId="urn:microsoft.com/office/officeart/2005/8/layout/hierarchy1"/>
    <dgm:cxn modelId="{E6DBD147-ADBE-E540-A0CD-90F65651D49A}" type="presParOf" srcId="{21D5378C-15D6-D346-8468-E6BBF663DDFA}" destId="{EBCB9B16-781A-7D4D-80A7-CDA445A385C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D9DD1-5798-4740-BE0C-4A223D680F66}">
      <dsp:nvSpPr>
        <dsp:cNvPr id="0" name=""/>
        <dsp:cNvSpPr/>
      </dsp:nvSpPr>
      <dsp:spPr>
        <a:xfrm>
          <a:off x="0" y="613659"/>
          <a:ext cx="2850356" cy="18099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516677-D30B-BA4E-B518-41937112D7DC}">
      <dsp:nvSpPr>
        <dsp:cNvPr id="0" name=""/>
        <dsp:cNvSpPr/>
      </dsp:nvSpPr>
      <dsp:spPr>
        <a:xfrm>
          <a:off x="316706" y="914530"/>
          <a:ext cx="2850356" cy="180997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For the Analysis part, to store the CSV file information we used Hadoop Distributed File System.</a:t>
          </a:r>
        </a:p>
      </dsp:txBody>
      <dsp:txXfrm>
        <a:off x="369718" y="967542"/>
        <a:ext cx="2744332" cy="1703952"/>
      </dsp:txXfrm>
    </dsp:sp>
    <dsp:sp modelId="{41C7461E-0FD8-D64F-8DBC-F49D0DA76FE1}">
      <dsp:nvSpPr>
        <dsp:cNvPr id="0" name=""/>
        <dsp:cNvSpPr/>
      </dsp:nvSpPr>
      <dsp:spPr>
        <a:xfrm>
          <a:off x="3483768" y="613659"/>
          <a:ext cx="2850356" cy="18099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6EA5E-5F9A-8843-9AF8-B722D6E387A3}">
      <dsp:nvSpPr>
        <dsp:cNvPr id="0" name=""/>
        <dsp:cNvSpPr/>
      </dsp:nvSpPr>
      <dsp:spPr>
        <a:xfrm>
          <a:off x="3800475" y="914530"/>
          <a:ext cx="2850356" cy="180997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Related External Tables were created for each CSV file, to view the tables content to get started with Zeppelin.</a:t>
          </a:r>
        </a:p>
      </dsp:txBody>
      <dsp:txXfrm>
        <a:off x="3853487" y="967542"/>
        <a:ext cx="2744332" cy="1703952"/>
      </dsp:txXfrm>
    </dsp:sp>
    <dsp:sp modelId="{B0AA6F21-09A0-BA43-A1E3-90FE75CB5A41}">
      <dsp:nvSpPr>
        <dsp:cNvPr id="0" name=""/>
        <dsp:cNvSpPr/>
      </dsp:nvSpPr>
      <dsp:spPr>
        <a:xfrm>
          <a:off x="6967537" y="613659"/>
          <a:ext cx="2850356" cy="18099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034D9-93BA-9142-A5E7-6F128EC29293}">
      <dsp:nvSpPr>
        <dsp:cNvPr id="0" name=""/>
        <dsp:cNvSpPr/>
      </dsp:nvSpPr>
      <dsp:spPr>
        <a:xfrm>
          <a:off x="7284243" y="914530"/>
          <a:ext cx="2850356" cy="180997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In Zeppelin notebook based on 6 different analyzations. Dataset was visualized and provided the relative suggestion of improvement.</a:t>
          </a:r>
        </a:p>
      </dsp:txBody>
      <dsp:txXfrm>
        <a:off x="7337255" y="967542"/>
        <a:ext cx="2744332" cy="17039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614AC-4497-ED42-BBEA-A39B61065869}" type="datetimeFigureOut">
              <a:rPr lang="en-US" smtClean="0"/>
              <a:t>7/29/2023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CE86A-B791-2449-8D26-88388119CB1F}" type="slidenum">
              <a:rPr lang="en-US" smtClean="0"/>
              <a:t>‹#›</a:t>
            </a:fld>
            <a:endParaRPr lang="en-US"/>
          </a:p>
        </p:txBody>
      </p:sp>
    </p:spTree>
    <p:extLst>
      <p:ext uri="{BB962C8B-B14F-4D97-AF65-F5344CB8AC3E}">
        <p14:creationId xmlns:p14="http://schemas.microsoft.com/office/powerpoint/2010/main" val="1005361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ECE86A-B791-2449-8D26-88388119CB1F}" type="slidenum">
              <a:rPr lang="en-US" smtClean="0"/>
              <a:t>11</a:t>
            </a:fld>
            <a:endParaRPr lang="en-US"/>
          </a:p>
        </p:txBody>
      </p:sp>
    </p:spTree>
    <p:extLst>
      <p:ext uri="{BB962C8B-B14F-4D97-AF65-F5344CB8AC3E}">
        <p14:creationId xmlns:p14="http://schemas.microsoft.com/office/powerpoint/2010/main" val="1611949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CE86A-B791-2449-8D26-88388119CB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0361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5450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58464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2803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31994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705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451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1727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9284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50009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480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83031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30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Different Hand Drawn Graphs">
            <a:extLst>
              <a:ext uri="{FF2B5EF4-FFF2-40B4-BE49-F238E27FC236}">
                <a16:creationId xmlns:a16="http://schemas.microsoft.com/office/drawing/2014/main" id="{A375F983-A1B1-7B18-61F9-C85F10155A6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89"/>
          </a:xfrm>
          <a:prstGeom prst="rect">
            <a:avLst/>
          </a:prstGeom>
        </p:spPr>
      </p:pic>
      <p:sp>
        <p:nvSpPr>
          <p:cNvPr id="11" name="Rectangle 5">
            <a:extLst>
              <a:ext uri="{FF2B5EF4-FFF2-40B4-BE49-F238E27FC236}">
                <a16:creationId xmlns:a16="http://schemas.microsoft.com/office/drawing/2014/main" id="{FDCD62BB-F134-412E-AF5B-602B04458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50337"/>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D1F182-172A-D596-204F-B6772927B745}"/>
              </a:ext>
            </a:extLst>
          </p:cNvPr>
          <p:cNvSpPr>
            <a:spLocks noGrp="1"/>
          </p:cNvSpPr>
          <p:nvPr>
            <p:ph type="ctrTitle"/>
          </p:nvPr>
        </p:nvSpPr>
        <p:spPr>
          <a:xfrm>
            <a:off x="1119479" y="750336"/>
            <a:ext cx="3931320" cy="1248432"/>
          </a:xfrm>
        </p:spPr>
        <p:txBody>
          <a:bodyPr>
            <a:normAutofit/>
          </a:bodyPr>
          <a:lstStyle/>
          <a:p>
            <a:r>
              <a:rPr lang="en-US" dirty="0"/>
              <a:t>Big Data Project</a:t>
            </a:r>
          </a:p>
        </p:txBody>
      </p:sp>
      <p:sp>
        <p:nvSpPr>
          <p:cNvPr id="3" name="Subtitle 2">
            <a:extLst>
              <a:ext uri="{FF2B5EF4-FFF2-40B4-BE49-F238E27FC236}">
                <a16:creationId xmlns:a16="http://schemas.microsoft.com/office/drawing/2014/main" id="{7770EF7D-2F4E-D456-08B9-C52694733029}"/>
              </a:ext>
            </a:extLst>
          </p:cNvPr>
          <p:cNvSpPr>
            <a:spLocks noGrp="1"/>
          </p:cNvSpPr>
          <p:nvPr>
            <p:ph type="subTitle" idx="1"/>
          </p:nvPr>
        </p:nvSpPr>
        <p:spPr>
          <a:xfrm>
            <a:off x="1048560" y="2153073"/>
            <a:ext cx="3931321" cy="1612534"/>
          </a:xfrm>
        </p:spPr>
        <p:txBody>
          <a:bodyPr>
            <a:noAutofit/>
          </a:bodyPr>
          <a:lstStyle/>
          <a:p>
            <a:pPr>
              <a:lnSpc>
                <a:spcPct val="90000"/>
              </a:lnSpc>
            </a:pPr>
            <a:r>
              <a:rPr lang="en-US" sz="1400" dirty="0"/>
              <a:t>Made by:</a:t>
            </a:r>
          </a:p>
          <a:p>
            <a:pPr>
              <a:lnSpc>
                <a:spcPct val="90000"/>
              </a:lnSpc>
            </a:pPr>
            <a:r>
              <a:rPr lang="en-US" sz="2400" b="1" dirty="0"/>
              <a:t>Isaac </a:t>
            </a:r>
            <a:r>
              <a:rPr lang="en-US" sz="2400" b="1" dirty="0" err="1"/>
              <a:t>Ezimigbai</a:t>
            </a:r>
            <a:r>
              <a:rPr lang="en-US" sz="2400" b="1" dirty="0"/>
              <a:t> Afedia</a:t>
            </a:r>
          </a:p>
        </p:txBody>
      </p:sp>
      <p:grpSp>
        <p:nvGrpSpPr>
          <p:cNvPr id="13" name="Group 12">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14" name="Rectangle 13">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B71B6205-A79C-9A0B-FAB5-895A89428514}"/>
              </a:ext>
            </a:extLst>
          </p:cNvPr>
          <p:cNvPicPr>
            <a:picLocks noChangeAspect="1"/>
          </p:cNvPicPr>
          <p:nvPr/>
        </p:nvPicPr>
        <p:blipFill>
          <a:blip r:embed="rId5"/>
          <a:stretch>
            <a:fillRect/>
          </a:stretch>
        </p:blipFill>
        <p:spPr>
          <a:xfrm>
            <a:off x="6022356" y="1685609"/>
            <a:ext cx="5121084" cy="329974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580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98A5-B90C-1CC8-1AB1-E067ED8D1E94}"/>
              </a:ext>
            </a:extLst>
          </p:cNvPr>
          <p:cNvSpPr>
            <a:spLocks noGrp="1"/>
          </p:cNvSpPr>
          <p:nvPr>
            <p:ph type="title"/>
          </p:nvPr>
        </p:nvSpPr>
        <p:spPr>
          <a:xfrm>
            <a:off x="1418897" y="442319"/>
            <a:ext cx="9744403" cy="568872"/>
          </a:xfrm>
        </p:spPr>
        <p:txBody>
          <a:bodyPr>
            <a:normAutofit fontScale="90000"/>
          </a:bodyPr>
          <a:lstStyle/>
          <a:p>
            <a:r>
              <a:rPr lang="en-US" b="1" dirty="0">
                <a:solidFill>
                  <a:srgbClr val="FF0000"/>
                </a:solidFill>
              </a:rPr>
              <a:t>USING PIG TO ANALYZE CUSTOMER REVIEWS</a:t>
            </a:r>
          </a:p>
        </p:txBody>
      </p:sp>
      <p:sp>
        <p:nvSpPr>
          <p:cNvPr id="3" name="Content Placeholder 2">
            <a:extLst>
              <a:ext uri="{FF2B5EF4-FFF2-40B4-BE49-F238E27FC236}">
                <a16:creationId xmlns:a16="http://schemas.microsoft.com/office/drawing/2014/main" id="{2D72297E-7378-D02F-AE2F-29FD6B14677D}"/>
              </a:ext>
            </a:extLst>
          </p:cNvPr>
          <p:cNvSpPr>
            <a:spLocks noGrp="1"/>
          </p:cNvSpPr>
          <p:nvPr>
            <p:ph idx="1"/>
          </p:nvPr>
        </p:nvSpPr>
        <p:spPr>
          <a:xfrm>
            <a:off x="951661" y="1340427"/>
            <a:ext cx="3742403" cy="2219971"/>
          </a:xfrm>
        </p:spPr>
        <p:txBody>
          <a:bodyPr>
            <a:normAutofit/>
          </a:bodyPr>
          <a:lstStyle/>
          <a:p>
            <a:r>
              <a:rPr lang="en-US" dirty="0">
                <a:latin typeface="Times New Roman" panose="02020603050405020304" pitchFamily="18" charset="0"/>
                <a:cs typeface="Times New Roman" panose="02020603050405020304" pitchFamily="18" charset="0"/>
              </a:rPr>
              <a:t>Using a Text file with all customer reviews for a restaurant</a:t>
            </a:r>
          </a:p>
        </p:txBody>
      </p:sp>
      <p:pic>
        <p:nvPicPr>
          <p:cNvPr id="5" name="Picture 4" descr="Text&#10;&#10;Description automatically generated">
            <a:extLst>
              <a:ext uri="{FF2B5EF4-FFF2-40B4-BE49-F238E27FC236}">
                <a16:creationId xmlns:a16="http://schemas.microsoft.com/office/drawing/2014/main" id="{3D68411D-0CE3-5828-57E4-D8431EFA4250}"/>
              </a:ext>
            </a:extLst>
          </p:cNvPr>
          <p:cNvPicPr>
            <a:picLocks noChangeAspect="1"/>
          </p:cNvPicPr>
          <p:nvPr/>
        </p:nvPicPr>
        <p:blipFill>
          <a:blip r:embed="rId3"/>
          <a:stretch>
            <a:fillRect/>
          </a:stretch>
        </p:blipFill>
        <p:spPr>
          <a:xfrm>
            <a:off x="606651" y="2288058"/>
            <a:ext cx="4785717" cy="40088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Content Placeholder 4" descr="Graphical user interface, text&#10;&#10;Description automatically generated">
            <a:extLst>
              <a:ext uri="{FF2B5EF4-FFF2-40B4-BE49-F238E27FC236}">
                <a16:creationId xmlns:a16="http://schemas.microsoft.com/office/drawing/2014/main" id="{23DE3B36-DBDD-78F9-593C-28543698A984}"/>
              </a:ext>
            </a:extLst>
          </p:cNvPr>
          <p:cNvPicPr>
            <a:picLocks noChangeAspect="1"/>
          </p:cNvPicPr>
          <p:nvPr/>
        </p:nvPicPr>
        <p:blipFill>
          <a:blip r:embed="rId4"/>
          <a:stretch>
            <a:fillRect/>
          </a:stretch>
        </p:blipFill>
        <p:spPr>
          <a:xfrm>
            <a:off x="5737378" y="2181760"/>
            <a:ext cx="5933209" cy="41829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279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9650-4C4A-5FEC-5EAE-2ED1D63F58F5}"/>
              </a:ext>
            </a:extLst>
          </p:cNvPr>
          <p:cNvSpPr>
            <a:spLocks noGrp="1"/>
          </p:cNvSpPr>
          <p:nvPr>
            <p:ph type="title"/>
          </p:nvPr>
        </p:nvSpPr>
        <p:spPr>
          <a:xfrm>
            <a:off x="2352533" y="420284"/>
            <a:ext cx="7774106" cy="613581"/>
          </a:xfrm>
        </p:spPr>
        <p:txBody>
          <a:bodyPr/>
          <a:lstStyle/>
          <a:p>
            <a:r>
              <a:rPr lang="en-US" b="1" dirty="0">
                <a:solidFill>
                  <a:srgbClr val="FF0000"/>
                </a:solidFill>
              </a:rPr>
              <a:t>ANALYSIS BASED ON WORD COUNT</a:t>
            </a:r>
          </a:p>
        </p:txBody>
      </p:sp>
      <p:pic>
        <p:nvPicPr>
          <p:cNvPr id="5" name="Content Placeholder 4" descr="Graphical user interface, application&#10;&#10;Description automatically generated">
            <a:extLst>
              <a:ext uri="{FF2B5EF4-FFF2-40B4-BE49-F238E27FC236}">
                <a16:creationId xmlns:a16="http://schemas.microsoft.com/office/drawing/2014/main" id="{5398FE2F-D194-5717-D945-57770612BB98}"/>
              </a:ext>
            </a:extLst>
          </p:cNvPr>
          <p:cNvPicPr>
            <a:picLocks noGrp="1" noChangeAspect="1"/>
          </p:cNvPicPr>
          <p:nvPr>
            <p:ph idx="1"/>
          </p:nvPr>
        </p:nvPicPr>
        <p:blipFill rotWithShape="1">
          <a:blip r:embed="rId4"/>
          <a:srcRect l="-2841" t="9156" r="2841" b="-9156"/>
          <a:stretch/>
        </p:blipFill>
        <p:spPr>
          <a:xfrm>
            <a:off x="2480353" y="1613679"/>
            <a:ext cx="6817376" cy="43127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9757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9650-4C4A-5FEC-5EAE-2ED1D63F58F5}"/>
              </a:ext>
            </a:extLst>
          </p:cNvPr>
          <p:cNvSpPr>
            <a:spLocks noGrp="1"/>
          </p:cNvSpPr>
          <p:nvPr>
            <p:ph type="title"/>
          </p:nvPr>
        </p:nvSpPr>
        <p:spPr>
          <a:xfrm>
            <a:off x="2352533" y="420284"/>
            <a:ext cx="7774106" cy="613581"/>
          </a:xfrm>
        </p:spPr>
        <p:txBody>
          <a:bodyPr/>
          <a:lstStyle/>
          <a:p>
            <a:r>
              <a:rPr lang="en-US" b="1" dirty="0">
                <a:solidFill>
                  <a:srgbClr val="FF0000"/>
                </a:solidFill>
              </a:rPr>
              <a:t>ANALYSIS BASED ON WORD COUNT</a:t>
            </a:r>
          </a:p>
        </p:txBody>
      </p:sp>
      <p:sp>
        <p:nvSpPr>
          <p:cNvPr id="7" name="Content Placeholder 2">
            <a:extLst>
              <a:ext uri="{FF2B5EF4-FFF2-40B4-BE49-F238E27FC236}">
                <a16:creationId xmlns:a16="http://schemas.microsoft.com/office/drawing/2014/main" id="{8D5DF97E-0327-FB5A-728F-18677221C067}"/>
              </a:ext>
            </a:extLst>
          </p:cNvPr>
          <p:cNvSpPr txBox="1">
            <a:spLocks/>
          </p:cNvSpPr>
          <p:nvPr/>
        </p:nvSpPr>
        <p:spPr>
          <a:xfrm>
            <a:off x="7266728" y="1583140"/>
            <a:ext cx="4654673" cy="3983147"/>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10000"/>
              </a:lnSpc>
              <a:spcBef>
                <a:spcPts val="1000"/>
              </a:spcBef>
              <a:spcAft>
                <a:spcPts val="0"/>
              </a:spcAft>
              <a:buClrTx/>
              <a:buSzTx/>
              <a:buFontTx/>
              <a:buNone/>
              <a:tabLst/>
              <a:defRPr/>
            </a:pPr>
            <a:endParaRPr kumimoji="0" lang="en-US" sz="1800" b="0" i="0" u="none" strike="noStrike" kern="1200" cap="none" spc="0" normalizeH="0" baseline="0" noProof="0" dirty="0">
              <a:ln>
                <a:noFill/>
              </a:ln>
              <a:solidFill>
                <a:srgbClr val="243041"/>
              </a:solidFill>
              <a:effectLst/>
              <a:uLnTx/>
              <a:uFillTx/>
              <a:latin typeface="Times New Roman" panose="02020603050405020304" pitchFamily="18" charset="0"/>
              <a:ea typeface="+mn-ea"/>
              <a:cs typeface="Times New Roman" panose="02020603050405020304" pitchFamily="18" charset="0"/>
            </a:endParaRPr>
          </a:p>
        </p:txBody>
      </p:sp>
      <p:pic>
        <p:nvPicPr>
          <p:cNvPr id="9" name="Picture 8">
            <a:extLst>
              <a:ext uri="{FF2B5EF4-FFF2-40B4-BE49-F238E27FC236}">
                <a16:creationId xmlns:a16="http://schemas.microsoft.com/office/drawing/2014/main" id="{B6517DF8-8A10-0E97-BC5C-73A4F7041DE7}"/>
              </a:ext>
            </a:extLst>
          </p:cNvPr>
          <p:cNvPicPr>
            <a:picLocks noChangeAspect="1"/>
          </p:cNvPicPr>
          <p:nvPr/>
        </p:nvPicPr>
        <p:blipFill>
          <a:blip r:embed="rId4"/>
          <a:stretch>
            <a:fillRect/>
          </a:stretch>
        </p:blipFill>
        <p:spPr>
          <a:xfrm>
            <a:off x="1072778" y="1811906"/>
            <a:ext cx="5166808" cy="39017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Content Placeholder 2">
            <a:extLst>
              <a:ext uri="{FF2B5EF4-FFF2-40B4-BE49-F238E27FC236}">
                <a16:creationId xmlns:a16="http://schemas.microsoft.com/office/drawing/2014/main" id="{39CC08F8-2F93-DD62-F8C8-9AF2DB4FC1B8}"/>
              </a:ext>
            </a:extLst>
          </p:cNvPr>
          <p:cNvSpPr txBox="1">
            <a:spLocks noGrp="1"/>
          </p:cNvSpPr>
          <p:nvPr>
            <p:ph idx="1"/>
          </p:nvPr>
        </p:nvSpPr>
        <p:spPr>
          <a:xfrm>
            <a:off x="7076209" y="1563224"/>
            <a:ext cx="4211782" cy="396875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Times New Roman" panose="02020603050405020304" pitchFamily="18" charset="0"/>
                <a:cs typeface="Times New Roman" panose="02020603050405020304" pitchFamily="18" charset="0"/>
              </a:rPr>
              <a:t>Based on the word count, we can say that foods like lasagna, pizza, and steak are the most reviewed dishes.</a:t>
            </a:r>
          </a:p>
          <a:p>
            <a:pPr marL="342900" indent="-342900" algn="just">
              <a:lnSpc>
                <a:spcPct val="100000"/>
              </a:lnSpc>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Using this data restaurants can get an idea, and focus more on their signature dishes, as most people tend to order the most reviewed item the most.</a:t>
            </a:r>
          </a:p>
          <a:p>
            <a:pPr marL="342900" indent="-342900" algn="just">
              <a:lnSpc>
                <a:spcPct val="100000"/>
              </a:lnSpc>
              <a:buFont typeface="Arial" panose="020B0604020202020204" pitchFamily="34" charset="0"/>
              <a:buChar char="•"/>
            </a:pPr>
            <a:r>
              <a:rPr lang="en-CA"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restaurant can use these insights to set up promotional campaigns.</a:t>
            </a:r>
          </a:p>
          <a:p>
            <a:pPr marL="342900" indent="-3429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Sentiment analysis can also be done to know how the customer feels like after their visit to their restaurant.</a:t>
            </a:r>
          </a:p>
        </p:txBody>
      </p:sp>
    </p:spTree>
    <p:extLst>
      <p:ext uri="{BB962C8B-B14F-4D97-AF65-F5344CB8AC3E}">
        <p14:creationId xmlns:p14="http://schemas.microsoft.com/office/powerpoint/2010/main" val="179638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nodePh="1">
                                  <p:stCondLst>
                                    <p:cond delay="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heel(1)">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1" name="Rectangle 10">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2" name="Straight Connector 11">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5" name="Rectangle 14">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on clear background">
            <a:extLst>
              <a:ext uri="{FF2B5EF4-FFF2-40B4-BE49-F238E27FC236}">
                <a16:creationId xmlns:a16="http://schemas.microsoft.com/office/drawing/2014/main" id="{1ED50251-B549-044E-8967-9921DAC53E33}"/>
              </a:ext>
            </a:extLst>
          </p:cNvPr>
          <p:cNvPicPr>
            <a:picLocks noChangeAspect="1"/>
          </p:cNvPicPr>
          <p:nvPr/>
        </p:nvPicPr>
        <p:blipFill rotWithShape="1">
          <a:blip r:embed="rId2"/>
          <a:srcRect b="15730"/>
          <a:stretch/>
        </p:blipFill>
        <p:spPr>
          <a:xfrm>
            <a:off x="20" y="10"/>
            <a:ext cx="12191980" cy="6857989"/>
          </a:xfrm>
          <a:prstGeom prst="rect">
            <a:avLst/>
          </a:prstGeom>
          <a:blipFill>
            <a:blip r:embed="rId3"/>
            <a:tile tx="0" ty="0" sx="100000" sy="100000" flip="none" algn="tl"/>
          </a:blipFill>
        </p:spPr>
      </p:pic>
      <p:sp>
        <p:nvSpPr>
          <p:cNvPr id="17"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1"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45191" y="4550150"/>
            <a:ext cx="867485" cy="115439"/>
            <a:chOff x="8910933" y="1861308"/>
            <a:chExt cx="867485" cy="115439"/>
          </a:xfrm>
        </p:grpSpPr>
        <p:sp>
          <p:nvSpPr>
            <p:cNvPr id="20" name="Rectangle 19">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6F2D58-8657-939D-7EE4-AED895BAD4E6}"/>
              </a:ext>
            </a:extLst>
          </p:cNvPr>
          <p:cNvSpPr>
            <a:spLocks noGrp="1"/>
          </p:cNvSpPr>
          <p:nvPr>
            <p:ph type="title"/>
          </p:nvPr>
        </p:nvSpPr>
        <p:spPr>
          <a:xfrm>
            <a:off x="1437857" y="1398850"/>
            <a:ext cx="3282152" cy="2030150"/>
          </a:xfrm>
        </p:spPr>
        <p:txBody>
          <a:bodyPr vert="horz" lIns="91440" tIns="45720" rIns="91440" bIns="45720" rtlCol="0" anchor="b">
            <a:normAutofit/>
          </a:bodyPr>
          <a:lstStyle/>
          <a:p>
            <a:pPr algn="ctr"/>
            <a:r>
              <a:rPr lang="en-US" sz="4400" b="1" kern="1200" cap="all" spc="390" baseline="0" dirty="0">
                <a:solidFill>
                  <a:srgbClr val="FF0000"/>
                </a:solidFill>
                <a:latin typeface="+mj-lt"/>
                <a:ea typeface="+mj-ea"/>
                <a:cs typeface="+mj-cs"/>
              </a:rPr>
              <a:t>THANK YOU</a:t>
            </a:r>
          </a:p>
        </p:txBody>
      </p:sp>
    </p:spTree>
    <p:extLst>
      <p:ext uri="{BB962C8B-B14F-4D97-AF65-F5344CB8AC3E}">
        <p14:creationId xmlns:p14="http://schemas.microsoft.com/office/powerpoint/2010/main" val="391263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5899"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18843-8C4E-84A7-3F55-28FE3616F39C}"/>
              </a:ext>
            </a:extLst>
          </p:cNvPr>
          <p:cNvSpPr>
            <a:spLocks noGrp="1"/>
          </p:cNvSpPr>
          <p:nvPr>
            <p:ph type="title"/>
          </p:nvPr>
        </p:nvSpPr>
        <p:spPr>
          <a:xfrm>
            <a:off x="7150882" y="1000366"/>
            <a:ext cx="3995397" cy="1239627"/>
          </a:xfrm>
        </p:spPr>
        <p:txBody>
          <a:bodyPr anchor="b">
            <a:normAutofit/>
          </a:bodyPr>
          <a:lstStyle/>
          <a:p>
            <a:pPr algn="ctr"/>
            <a:r>
              <a:rPr lang="en-US" b="1" dirty="0">
                <a:solidFill>
                  <a:srgbClr val="FF0000"/>
                </a:solidFill>
              </a:rPr>
              <a:t>Dataset description</a:t>
            </a:r>
          </a:p>
        </p:txBody>
      </p:sp>
      <p:sp>
        <p:nvSpPr>
          <p:cNvPr id="3" name="Content Placeholder 2">
            <a:extLst>
              <a:ext uri="{FF2B5EF4-FFF2-40B4-BE49-F238E27FC236}">
                <a16:creationId xmlns:a16="http://schemas.microsoft.com/office/drawing/2014/main" id="{8D75C232-80B3-B45B-2E63-AF078D240D58}"/>
              </a:ext>
            </a:extLst>
          </p:cNvPr>
          <p:cNvSpPr>
            <a:spLocks noGrp="1"/>
          </p:cNvSpPr>
          <p:nvPr>
            <p:ph idx="1"/>
          </p:nvPr>
        </p:nvSpPr>
        <p:spPr>
          <a:xfrm>
            <a:off x="7279965" y="2884395"/>
            <a:ext cx="3766670" cy="2469140"/>
          </a:xfrm>
        </p:spPr>
        <p:txBody>
          <a:bodyPr>
            <a:normAutofit/>
          </a:bodyPr>
          <a:lstStyle/>
          <a:p>
            <a:pPr algn="ctr"/>
            <a:r>
              <a:rPr lang="en-US" dirty="0"/>
              <a:t>The dataset contains 10 CSV files, which contains the information about the restaurants in 5 different cities and for each restaurant it further contains the revenue, order details and meals information.</a:t>
            </a:r>
          </a:p>
        </p:txBody>
      </p:sp>
      <p:pic>
        <p:nvPicPr>
          <p:cNvPr id="6" name="Picture 5">
            <a:extLst>
              <a:ext uri="{FF2B5EF4-FFF2-40B4-BE49-F238E27FC236}">
                <a16:creationId xmlns:a16="http://schemas.microsoft.com/office/drawing/2014/main" id="{387C1425-328E-9672-0D19-0E6B2881B99A}"/>
              </a:ext>
            </a:extLst>
          </p:cNvPr>
          <p:cNvPicPr>
            <a:picLocks noChangeAspect="1"/>
          </p:cNvPicPr>
          <p:nvPr/>
        </p:nvPicPr>
        <p:blipFill>
          <a:blip r:embed="rId2"/>
          <a:stretch>
            <a:fillRect/>
          </a:stretch>
        </p:blipFill>
        <p:spPr>
          <a:xfrm>
            <a:off x="723901" y="1100809"/>
            <a:ext cx="5372100" cy="4740876"/>
          </a:xfrm>
          <a:prstGeom prst="rect">
            <a:avLst/>
          </a:prstGeom>
          <a:ln>
            <a:noFill/>
          </a:ln>
          <a:effectLst>
            <a:outerShdw blurRad="292100" dist="139700" dir="2700000" algn="tl" rotWithShape="0">
              <a:srgbClr val="333333">
                <a:alpha val="65000"/>
              </a:srgbClr>
            </a:outerShdw>
          </a:effectLst>
        </p:spPr>
      </p:pic>
      <p:grpSp>
        <p:nvGrpSpPr>
          <p:cNvPr id="15" name="Group 14">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92478" y="2543656"/>
            <a:ext cx="867485" cy="115439"/>
            <a:chOff x="8910933" y="1861308"/>
            <a:chExt cx="867485" cy="115439"/>
          </a:xfrm>
        </p:grpSpPr>
        <p:sp>
          <p:nvSpPr>
            <p:cNvPr id="16" name="Rectangle 15">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026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F92D85-EC61-3B19-69F1-C19C76D720F0}"/>
              </a:ext>
            </a:extLst>
          </p:cNvPr>
          <p:cNvSpPr>
            <a:spLocks noGrp="1"/>
          </p:cNvSpPr>
          <p:nvPr>
            <p:ph type="title"/>
          </p:nvPr>
        </p:nvSpPr>
        <p:spPr>
          <a:xfrm>
            <a:off x="1028701" y="963919"/>
            <a:ext cx="10134600" cy="1036994"/>
          </a:xfrm>
        </p:spPr>
        <p:txBody>
          <a:bodyPr anchor="b">
            <a:normAutofit/>
          </a:bodyPr>
          <a:lstStyle/>
          <a:p>
            <a:pPr algn="ctr"/>
            <a:r>
              <a:rPr lang="en-US" b="1" dirty="0">
                <a:solidFill>
                  <a:srgbClr val="FF0000"/>
                </a:solidFill>
              </a:rPr>
              <a:t>Prior to Analysis</a:t>
            </a:r>
          </a:p>
        </p:txBody>
      </p:sp>
      <p:grpSp>
        <p:nvGrpSpPr>
          <p:cNvPr id="30" name="Group 29">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1" name="Rectangle 30">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2" name="Straight Connector 31">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0" name="Content Placeholder 2">
            <a:extLst>
              <a:ext uri="{FF2B5EF4-FFF2-40B4-BE49-F238E27FC236}">
                <a16:creationId xmlns:a16="http://schemas.microsoft.com/office/drawing/2014/main" id="{328F2346-847A-7CBE-9757-676F0CDFBACA}"/>
              </a:ext>
            </a:extLst>
          </p:cNvPr>
          <p:cNvGraphicFramePr>
            <a:graphicFrameLocks noGrp="1"/>
          </p:cNvGraphicFramePr>
          <p:nvPr>
            <p:ph idx="1"/>
            <p:extLst>
              <p:ext uri="{D42A27DB-BD31-4B8C-83A1-F6EECF244321}">
                <p14:modId xmlns:p14="http://schemas.microsoft.com/office/powerpoint/2010/main" val="4177117564"/>
              </p:ext>
            </p:extLst>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698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0"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D0C60F-E7BC-47C4-989A-5CF3E68BD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
            <a:extLst>
              <a:ext uri="{FF2B5EF4-FFF2-40B4-BE49-F238E27FC236}">
                <a16:creationId xmlns:a16="http://schemas.microsoft.com/office/drawing/2014/main" id="{B572D2B0-57F9-4D28-8840-98CD62539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CB479-E086-3763-DC0D-097FCB246A6A}"/>
              </a:ext>
            </a:extLst>
          </p:cNvPr>
          <p:cNvSpPr>
            <a:spLocks noGrp="1"/>
          </p:cNvSpPr>
          <p:nvPr>
            <p:ph type="title"/>
          </p:nvPr>
        </p:nvSpPr>
        <p:spPr>
          <a:xfrm>
            <a:off x="1424941" y="1737360"/>
            <a:ext cx="3261360" cy="2524187"/>
          </a:xfrm>
        </p:spPr>
        <p:txBody>
          <a:bodyPr anchor="ctr">
            <a:normAutofit/>
          </a:bodyPr>
          <a:lstStyle/>
          <a:p>
            <a:pPr algn="ctr"/>
            <a:r>
              <a:rPr lang="en-US" b="1" dirty="0">
                <a:solidFill>
                  <a:srgbClr val="FF0000"/>
                </a:solidFill>
              </a:rPr>
              <a:t>Popular Meals</a:t>
            </a:r>
          </a:p>
        </p:txBody>
      </p:sp>
      <p:sp>
        <p:nvSpPr>
          <p:cNvPr id="3" name="Content Placeholder 2">
            <a:extLst>
              <a:ext uri="{FF2B5EF4-FFF2-40B4-BE49-F238E27FC236}">
                <a16:creationId xmlns:a16="http://schemas.microsoft.com/office/drawing/2014/main" id="{F9C52DDE-6DB6-5012-58B4-F9FA5B0021A4}"/>
              </a:ext>
            </a:extLst>
          </p:cNvPr>
          <p:cNvSpPr>
            <a:spLocks noGrp="1"/>
          </p:cNvSpPr>
          <p:nvPr>
            <p:ph idx="1"/>
          </p:nvPr>
        </p:nvSpPr>
        <p:spPr>
          <a:xfrm>
            <a:off x="6972300" y="3429000"/>
            <a:ext cx="4419886" cy="2705100"/>
          </a:xfrm>
        </p:spPr>
        <p:txBody>
          <a:bodyPr anchor="ctr">
            <a:normAutofit lnSpcReduction="10000"/>
          </a:bodyPr>
          <a:lstStyle/>
          <a:p>
            <a:pPr algn="ctr"/>
            <a:r>
              <a:rPr lang="en-US" dirty="0">
                <a:latin typeface="Times New Roman" panose="02020603050405020304" pitchFamily="18" charset="0"/>
                <a:cs typeface="Times New Roman" panose="02020603050405020304" pitchFamily="18" charset="0"/>
              </a:rPr>
              <a:t>By using the orders details data, we analyzed the number of orders of a specific meal which could help restaurants to optimize their menu offerings and pricing. Based on these results we found that meal 23 was the most ordered item and meal 335 was the least.</a:t>
            </a:r>
          </a:p>
          <a:p>
            <a:pPr algn="ctr"/>
            <a:endParaRPr lang="en-US" dirty="0">
              <a:latin typeface="Times New Roman" panose="02020603050405020304" pitchFamily="18" charset="0"/>
              <a:cs typeface="Times New Roman" panose="02020603050405020304" pitchFamily="18" charset="0"/>
            </a:endParaRPr>
          </a:p>
        </p:txBody>
      </p:sp>
      <p:pic>
        <p:nvPicPr>
          <p:cNvPr id="5" name="Picture 4" descr="Chart, bar chart&#10;&#10;Description automatically generated">
            <a:extLst>
              <a:ext uri="{FF2B5EF4-FFF2-40B4-BE49-F238E27FC236}">
                <a16:creationId xmlns:a16="http://schemas.microsoft.com/office/drawing/2014/main" id="{E5F31EA7-20A5-29B5-65EA-ABEC79B91DA4}"/>
              </a:ext>
            </a:extLst>
          </p:cNvPr>
          <p:cNvPicPr>
            <a:picLocks noChangeAspect="1"/>
          </p:cNvPicPr>
          <p:nvPr/>
        </p:nvPicPr>
        <p:blipFill>
          <a:blip r:embed="rId2">
            <a:alphaModFix/>
          </a:blip>
          <a:stretch>
            <a:fillRect/>
          </a:stretch>
        </p:blipFill>
        <p:spPr>
          <a:xfrm>
            <a:off x="7124700" y="841664"/>
            <a:ext cx="4038600" cy="1724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8" name="Group 27">
            <a:extLst>
              <a:ext uri="{FF2B5EF4-FFF2-40B4-BE49-F238E27FC236}">
                <a16:creationId xmlns:a16="http://schemas.microsoft.com/office/drawing/2014/main" id="{7CD49DFA-3E95-4EE4-8505-DADB9ABC70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29" name="Rectangle 28">
              <a:extLst>
                <a:ext uri="{FF2B5EF4-FFF2-40B4-BE49-F238E27FC236}">
                  <a16:creationId xmlns:a16="http://schemas.microsoft.com/office/drawing/2014/main" id="{36D817C6-71C0-49E6-8B19-E9E9217A2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23AD9A9-354F-444B-9370-B698970FEF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7F4928-516E-4CF1-8E81-C48527970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043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80">
                                          <p:stCondLst>
                                            <p:cond delay="0"/>
                                          </p:stCondLst>
                                        </p:cTn>
                                        <p:tgtEl>
                                          <p:spTgt spid="3">
                                            <p:txEl>
                                              <p:pRg st="0" end="0"/>
                                            </p:txEl>
                                          </p:spTgt>
                                        </p:tgtEl>
                                      </p:cBhvr>
                                    </p:animEffect>
                                    <p:anim calcmode="lin" valueType="num">
                                      <p:cBhvr>
                                        <p:cTn id="1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0" end="0"/>
                                            </p:txEl>
                                          </p:spTgt>
                                        </p:tgtEl>
                                      </p:cBhvr>
                                      <p:to x="100000" y="60000"/>
                                    </p:animScale>
                                    <p:animScale>
                                      <p:cBhvr>
                                        <p:cTn id="25" dur="166" decel="50000">
                                          <p:stCondLst>
                                            <p:cond delay="676"/>
                                          </p:stCondLst>
                                        </p:cTn>
                                        <p:tgtEl>
                                          <p:spTgt spid="3">
                                            <p:txEl>
                                              <p:pRg st="0" end="0"/>
                                            </p:txEl>
                                          </p:spTgt>
                                        </p:tgtEl>
                                      </p:cBhvr>
                                      <p:to x="100000" y="100000"/>
                                    </p:animScale>
                                    <p:animScale>
                                      <p:cBhvr>
                                        <p:cTn id="26" dur="26">
                                          <p:stCondLst>
                                            <p:cond delay="1312"/>
                                          </p:stCondLst>
                                        </p:cTn>
                                        <p:tgtEl>
                                          <p:spTgt spid="3">
                                            <p:txEl>
                                              <p:pRg st="0" end="0"/>
                                            </p:txEl>
                                          </p:spTgt>
                                        </p:tgtEl>
                                      </p:cBhvr>
                                      <p:to x="100000" y="80000"/>
                                    </p:animScale>
                                    <p:animScale>
                                      <p:cBhvr>
                                        <p:cTn id="27" dur="166" decel="50000">
                                          <p:stCondLst>
                                            <p:cond delay="1338"/>
                                          </p:stCondLst>
                                        </p:cTn>
                                        <p:tgtEl>
                                          <p:spTgt spid="3">
                                            <p:txEl>
                                              <p:pRg st="0" end="0"/>
                                            </p:txEl>
                                          </p:spTgt>
                                        </p:tgtEl>
                                      </p:cBhvr>
                                      <p:to x="100000" y="100000"/>
                                    </p:animScale>
                                    <p:animScale>
                                      <p:cBhvr>
                                        <p:cTn id="28" dur="26">
                                          <p:stCondLst>
                                            <p:cond delay="1642"/>
                                          </p:stCondLst>
                                        </p:cTn>
                                        <p:tgtEl>
                                          <p:spTgt spid="3">
                                            <p:txEl>
                                              <p:pRg st="0" end="0"/>
                                            </p:txEl>
                                          </p:spTgt>
                                        </p:tgtEl>
                                      </p:cBhvr>
                                      <p:to x="100000" y="90000"/>
                                    </p:animScale>
                                    <p:animScale>
                                      <p:cBhvr>
                                        <p:cTn id="29" dur="166" decel="50000">
                                          <p:stCondLst>
                                            <p:cond delay="1668"/>
                                          </p:stCondLst>
                                        </p:cTn>
                                        <p:tgtEl>
                                          <p:spTgt spid="3">
                                            <p:txEl>
                                              <p:pRg st="0" end="0"/>
                                            </p:txEl>
                                          </p:spTgt>
                                        </p:tgtEl>
                                      </p:cBhvr>
                                      <p:to x="100000" y="100000"/>
                                    </p:animScale>
                                    <p:animScale>
                                      <p:cBhvr>
                                        <p:cTn id="30" dur="26">
                                          <p:stCondLst>
                                            <p:cond delay="1808"/>
                                          </p:stCondLst>
                                        </p:cTn>
                                        <p:tgtEl>
                                          <p:spTgt spid="3">
                                            <p:txEl>
                                              <p:pRg st="0" end="0"/>
                                            </p:txEl>
                                          </p:spTgt>
                                        </p:tgtEl>
                                      </p:cBhvr>
                                      <p:to x="100000" y="95000"/>
                                    </p:animScale>
                                    <p:animScale>
                                      <p:cBhvr>
                                        <p:cTn id="31"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6D7753FE-7408-46D8-999A-0B0C34EA8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AAEA0E-AEBD-F280-1D4D-DDBBBCCCF5BB}"/>
              </a:ext>
            </a:extLst>
          </p:cNvPr>
          <p:cNvSpPr>
            <a:spLocks noGrp="1"/>
          </p:cNvSpPr>
          <p:nvPr>
            <p:ph type="title"/>
          </p:nvPr>
        </p:nvSpPr>
        <p:spPr>
          <a:xfrm>
            <a:off x="1424940" y="1653542"/>
            <a:ext cx="3246119" cy="2608006"/>
          </a:xfrm>
        </p:spPr>
        <p:txBody>
          <a:bodyPr anchor="ctr">
            <a:normAutofit/>
          </a:bodyPr>
          <a:lstStyle/>
          <a:p>
            <a:pPr algn="ctr"/>
            <a:r>
              <a:rPr lang="en-US" b="1" dirty="0">
                <a:solidFill>
                  <a:srgbClr val="FF0000"/>
                </a:solidFill>
              </a:rPr>
              <a:t>Revenue by City and Restaurant Type</a:t>
            </a:r>
          </a:p>
        </p:txBody>
      </p:sp>
      <p:sp>
        <p:nvSpPr>
          <p:cNvPr id="3" name="Content Placeholder 2">
            <a:extLst>
              <a:ext uri="{FF2B5EF4-FFF2-40B4-BE49-F238E27FC236}">
                <a16:creationId xmlns:a16="http://schemas.microsoft.com/office/drawing/2014/main" id="{F4B7A226-2793-FB72-E8A2-3671675132D5}"/>
              </a:ext>
            </a:extLst>
          </p:cNvPr>
          <p:cNvSpPr>
            <a:spLocks noGrp="1"/>
          </p:cNvSpPr>
          <p:nvPr>
            <p:ph idx="1"/>
          </p:nvPr>
        </p:nvSpPr>
        <p:spPr>
          <a:xfrm>
            <a:off x="6096000" y="3135086"/>
            <a:ext cx="5067300" cy="2710774"/>
          </a:xfrm>
        </p:spPr>
        <p:txBody>
          <a:bodyPr anchor="ctr">
            <a:normAutofit/>
          </a:bodyPr>
          <a:lstStyle/>
          <a:p>
            <a:pPr marL="342900" indent="-342900">
              <a:lnSpc>
                <a:spcPct val="10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Restaurant and orders data were used to view the revenue generated in 5 different cities. This could help to identify which cities and restaurant types are more profitable.</a:t>
            </a:r>
          </a:p>
          <a:p>
            <a:pPr marL="342900" indent="-342900">
              <a:lnSpc>
                <a:spcPct val="10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Based on this we analyzed that, fast food type restaurants has generated more revenue in Ramat Gan and </a:t>
            </a:r>
            <a:r>
              <a:rPr lang="en-US" sz="1400" dirty="0" err="1">
                <a:latin typeface="Times New Roman" panose="02020603050405020304" pitchFamily="18" charset="0"/>
                <a:cs typeface="Times New Roman" panose="02020603050405020304" pitchFamily="18" charset="0"/>
              </a:rPr>
              <a:t>Herzelia</a:t>
            </a:r>
            <a:r>
              <a:rPr lang="en-US" sz="1400" dirty="0">
                <a:latin typeface="Times New Roman" panose="02020603050405020304" pitchFamily="18" charset="0"/>
                <a:cs typeface="Times New Roman" panose="02020603050405020304" pitchFamily="18" charset="0"/>
              </a:rPr>
              <a:t>.</a:t>
            </a:r>
          </a:p>
          <a:p>
            <a:pPr marL="342900" indent="-342900">
              <a:lnSpc>
                <a:spcPct val="10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Moreover, Givatayim city has only generated revenues in Italian type restaurants.</a:t>
            </a:r>
          </a:p>
          <a:p>
            <a:pPr marL="342900" indent="-342900">
              <a:lnSpc>
                <a:spcPct val="10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By Analyzing these reports, we can decide which type of restaurants area more successful in different cities and based on that further openings of new restaurants can be decided. </a:t>
            </a:r>
          </a:p>
          <a:p>
            <a:pPr algn="ctr">
              <a:lnSpc>
                <a:spcPct val="100000"/>
              </a:lnSpc>
            </a:pPr>
            <a:endParaRPr lang="en-US" sz="1400" dirty="0">
              <a:latin typeface="Times New Roman" panose="02020603050405020304" pitchFamily="18" charset="0"/>
              <a:cs typeface="Times New Roman" panose="02020603050405020304" pitchFamily="18" charset="0"/>
            </a:endParaRPr>
          </a:p>
        </p:txBody>
      </p:sp>
      <p:pic>
        <p:nvPicPr>
          <p:cNvPr id="5" name="Picture 4" descr="Chart, bar chart&#10;&#10;Description automatically generated">
            <a:extLst>
              <a:ext uri="{FF2B5EF4-FFF2-40B4-BE49-F238E27FC236}">
                <a16:creationId xmlns:a16="http://schemas.microsoft.com/office/drawing/2014/main" id="{D422B92C-5BF4-15E3-9287-2E850CEC0312}"/>
              </a:ext>
            </a:extLst>
          </p:cNvPr>
          <p:cNvPicPr>
            <a:picLocks noChangeAspect="1"/>
          </p:cNvPicPr>
          <p:nvPr/>
        </p:nvPicPr>
        <p:blipFill>
          <a:blip r:embed="rId2">
            <a:alphaModFix/>
          </a:blip>
          <a:stretch>
            <a:fillRect/>
          </a:stretch>
        </p:blipFill>
        <p:spPr>
          <a:xfrm>
            <a:off x="6096000" y="1012140"/>
            <a:ext cx="5067300" cy="155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4" name="Group 13">
            <a:extLst>
              <a:ext uri="{FF2B5EF4-FFF2-40B4-BE49-F238E27FC236}">
                <a16:creationId xmlns:a16="http://schemas.microsoft.com/office/drawing/2014/main" id="{E30DE9CB-4267-487A-915E-5665607E9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15" name="Rectangle 14">
              <a:extLst>
                <a:ext uri="{FF2B5EF4-FFF2-40B4-BE49-F238E27FC236}">
                  <a16:creationId xmlns:a16="http://schemas.microsoft.com/office/drawing/2014/main" id="{E237361B-A61F-4EEA-8554-10DEFF0AB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BBC8A6A-A883-4F9C-82BA-607223F36C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34343E-05EC-4327-BA72-FD68FF049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089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80">
                                          <p:stCondLst>
                                            <p:cond delay="0"/>
                                          </p:stCondLst>
                                        </p:cTn>
                                        <p:tgtEl>
                                          <p:spTgt spid="3">
                                            <p:txEl>
                                              <p:pRg st="0" end="0"/>
                                            </p:txEl>
                                          </p:spTgt>
                                        </p:tgtEl>
                                      </p:cBhvr>
                                    </p:animEffect>
                                    <p:anim calcmode="lin" valueType="num">
                                      <p:cBhvr>
                                        <p:cTn id="1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0" end="0"/>
                                            </p:txEl>
                                          </p:spTgt>
                                        </p:tgtEl>
                                      </p:cBhvr>
                                      <p:to x="100000" y="60000"/>
                                    </p:animScale>
                                    <p:animScale>
                                      <p:cBhvr>
                                        <p:cTn id="25" dur="166" decel="50000">
                                          <p:stCondLst>
                                            <p:cond delay="676"/>
                                          </p:stCondLst>
                                        </p:cTn>
                                        <p:tgtEl>
                                          <p:spTgt spid="3">
                                            <p:txEl>
                                              <p:pRg st="0" end="0"/>
                                            </p:txEl>
                                          </p:spTgt>
                                        </p:tgtEl>
                                      </p:cBhvr>
                                      <p:to x="100000" y="100000"/>
                                    </p:animScale>
                                    <p:animScale>
                                      <p:cBhvr>
                                        <p:cTn id="26" dur="26">
                                          <p:stCondLst>
                                            <p:cond delay="1312"/>
                                          </p:stCondLst>
                                        </p:cTn>
                                        <p:tgtEl>
                                          <p:spTgt spid="3">
                                            <p:txEl>
                                              <p:pRg st="0" end="0"/>
                                            </p:txEl>
                                          </p:spTgt>
                                        </p:tgtEl>
                                      </p:cBhvr>
                                      <p:to x="100000" y="80000"/>
                                    </p:animScale>
                                    <p:animScale>
                                      <p:cBhvr>
                                        <p:cTn id="27" dur="166" decel="50000">
                                          <p:stCondLst>
                                            <p:cond delay="1338"/>
                                          </p:stCondLst>
                                        </p:cTn>
                                        <p:tgtEl>
                                          <p:spTgt spid="3">
                                            <p:txEl>
                                              <p:pRg st="0" end="0"/>
                                            </p:txEl>
                                          </p:spTgt>
                                        </p:tgtEl>
                                      </p:cBhvr>
                                      <p:to x="100000" y="100000"/>
                                    </p:animScale>
                                    <p:animScale>
                                      <p:cBhvr>
                                        <p:cTn id="28" dur="26">
                                          <p:stCondLst>
                                            <p:cond delay="1642"/>
                                          </p:stCondLst>
                                        </p:cTn>
                                        <p:tgtEl>
                                          <p:spTgt spid="3">
                                            <p:txEl>
                                              <p:pRg st="0" end="0"/>
                                            </p:txEl>
                                          </p:spTgt>
                                        </p:tgtEl>
                                      </p:cBhvr>
                                      <p:to x="100000" y="90000"/>
                                    </p:animScale>
                                    <p:animScale>
                                      <p:cBhvr>
                                        <p:cTn id="29" dur="166" decel="50000">
                                          <p:stCondLst>
                                            <p:cond delay="1668"/>
                                          </p:stCondLst>
                                        </p:cTn>
                                        <p:tgtEl>
                                          <p:spTgt spid="3">
                                            <p:txEl>
                                              <p:pRg st="0" end="0"/>
                                            </p:txEl>
                                          </p:spTgt>
                                        </p:tgtEl>
                                      </p:cBhvr>
                                      <p:to x="100000" y="100000"/>
                                    </p:animScale>
                                    <p:animScale>
                                      <p:cBhvr>
                                        <p:cTn id="30" dur="26">
                                          <p:stCondLst>
                                            <p:cond delay="1808"/>
                                          </p:stCondLst>
                                        </p:cTn>
                                        <p:tgtEl>
                                          <p:spTgt spid="3">
                                            <p:txEl>
                                              <p:pRg st="0" end="0"/>
                                            </p:txEl>
                                          </p:spTgt>
                                        </p:tgtEl>
                                      </p:cBhvr>
                                      <p:to x="100000" y="95000"/>
                                    </p:animScale>
                                    <p:animScale>
                                      <p:cBhvr>
                                        <p:cTn id="31" dur="166" decel="50000">
                                          <p:stCondLst>
                                            <p:cond delay="1834"/>
                                          </p:stCondLst>
                                        </p:cTn>
                                        <p:tgtEl>
                                          <p:spTgt spid="3">
                                            <p:txEl>
                                              <p:pRg st="0" end="0"/>
                                            </p:txEl>
                                          </p:spTgt>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wipe(down)">
                                      <p:cBhvr>
                                        <p:cTn id="36" dur="580">
                                          <p:stCondLst>
                                            <p:cond delay="0"/>
                                          </p:stCondLst>
                                        </p:cTn>
                                        <p:tgtEl>
                                          <p:spTgt spid="3">
                                            <p:txEl>
                                              <p:pRg st="1" end="1"/>
                                            </p:txEl>
                                          </p:spTgt>
                                        </p:tgtEl>
                                      </p:cBhvr>
                                    </p:animEffect>
                                    <p:anim calcmode="lin" valueType="num">
                                      <p:cBhvr>
                                        <p:cTn id="37"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xEl>
                                              <p:pRg st="1" end="1"/>
                                            </p:txEl>
                                          </p:spTgt>
                                        </p:tgtEl>
                                      </p:cBhvr>
                                      <p:to x="100000" y="60000"/>
                                    </p:animScale>
                                    <p:animScale>
                                      <p:cBhvr>
                                        <p:cTn id="43" dur="166" decel="50000">
                                          <p:stCondLst>
                                            <p:cond delay="676"/>
                                          </p:stCondLst>
                                        </p:cTn>
                                        <p:tgtEl>
                                          <p:spTgt spid="3">
                                            <p:txEl>
                                              <p:pRg st="1" end="1"/>
                                            </p:txEl>
                                          </p:spTgt>
                                        </p:tgtEl>
                                      </p:cBhvr>
                                      <p:to x="100000" y="100000"/>
                                    </p:animScale>
                                    <p:animScale>
                                      <p:cBhvr>
                                        <p:cTn id="44" dur="26">
                                          <p:stCondLst>
                                            <p:cond delay="1312"/>
                                          </p:stCondLst>
                                        </p:cTn>
                                        <p:tgtEl>
                                          <p:spTgt spid="3">
                                            <p:txEl>
                                              <p:pRg st="1" end="1"/>
                                            </p:txEl>
                                          </p:spTgt>
                                        </p:tgtEl>
                                      </p:cBhvr>
                                      <p:to x="100000" y="80000"/>
                                    </p:animScale>
                                    <p:animScale>
                                      <p:cBhvr>
                                        <p:cTn id="45" dur="166" decel="50000">
                                          <p:stCondLst>
                                            <p:cond delay="1338"/>
                                          </p:stCondLst>
                                        </p:cTn>
                                        <p:tgtEl>
                                          <p:spTgt spid="3">
                                            <p:txEl>
                                              <p:pRg st="1" end="1"/>
                                            </p:txEl>
                                          </p:spTgt>
                                        </p:tgtEl>
                                      </p:cBhvr>
                                      <p:to x="100000" y="100000"/>
                                    </p:animScale>
                                    <p:animScale>
                                      <p:cBhvr>
                                        <p:cTn id="46" dur="26">
                                          <p:stCondLst>
                                            <p:cond delay="1642"/>
                                          </p:stCondLst>
                                        </p:cTn>
                                        <p:tgtEl>
                                          <p:spTgt spid="3">
                                            <p:txEl>
                                              <p:pRg st="1" end="1"/>
                                            </p:txEl>
                                          </p:spTgt>
                                        </p:tgtEl>
                                      </p:cBhvr>
                                      <p:to x="100000" y="90000"/>
                                    </p:animScale>
                                    <p:animScale>
                                      <p:cBhvr>
                                        <p:cTn id="47" dur="166" decel="50000">
                                          <p:stCondLst>
                                            <p:cond delay="1668"/>
                                          </p:stCondLst>
                                        </p:cTn>
                                        <p:tgtEl>
                                          <p:spTgt spid="3">
                                            <p:txEl>
                                              <p:pRg st="1" end="1"/>
                                            </p:txEl>
                                          </p:spTgt>
                                        </p:tgtEl>
                                      </p:cBhvr>
                                      <p:to x="100000" y="100000"/>
                                    </p:animScale>
                                    <p:animScale>
                                      <p:cBhvr>
                                        <p:cTn id="48" dur="26">
                                          <p:stCondLst>
                                            <p:cond delay="1808"/>
                                          </p:stCondLst>
                                        </p:cTn>
                                        <p:tgtEl>
                                          <p:spTgt spid="3">
                                            <p:txEl>
                                              <p:pRg st="1" end="1"/>
                                            </p:txEl>
                                          </p:spTgt>
                                        </p:tgtEl>
                                      </p:cBhvr>
                                      <p:to x="100000" y="95000"/>
                                    </p:animScale>
                                    <p:animScale>
                                      <p:cBhvr>
                                        <p:cTn id="49" dur="166" decel="50000">
                                          <p:stCondLst>
                                            <p:cond delay="1834"/>
                                          </p:stCondLst>
                                        </p:cTn>
                                        <p:tgtEl>
                                          <p:spTgt spid="3">
                                            <p:txEl>
                                              <p:pRg st="1" end="1"/>
                                            </p:txEl>
                                          </p:spTgt>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grpId="0" nodeType="click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wipe(down)">
                                      <p:cBhvr>
                                        <p:cTn id="54" dur="580">
                                          <p:stCondLst>
                                            <p:cond delay="0"/>
                                          </p:stCondLst>
                                        </p:cTn>
                                        <p:tgtEl>
                                          <p:spTgt spid="3">
                                            <p:txEl>
                                              <p:pRg st="2" end="2"/>
                                            </p:txEl>
                                          </p:spTgt>
                                        </p:tgtEl>
                                      </p:cBhvr>
                                    </p:animEffect>
                                    <p:anim calcmode="lin" valueType="num">
                                      <p:cBhvr>
                                        <p:cTn id="5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60" dur="26">
                                          <p:stCondLst>
                                            <p:cond delay="650"/>
                                          </p:stCondLst>
                                        </p:cTn>
                                        <p:tgtEl>
                                          <p:spTgt spid="3">
                                            <p:txEl>
                                              <p:pRg st="2" end="2"/>
                                            </p:txEl>
                                          </p:spTgt>
                                        </p:tgtEl>
                                      </p:cBhvr>
                                      <p:to x="100000" y="60000"/>
                                    </p:animScale>
                                    <p:animScale>
                                      <p:cBhvr>
                                        <p:cTn id="61" dur="166" decel="50000">
                                          <p:stCondLst>
                                            <p:cond delay="676"/>
                                          </p:stCondLst>
                                        </p:cTn>
                                        <p:tgtEl>
                                          <p:spTgt spid="3">
                                            <p:txEl>
                                              <p:pRg st="2" end="2"/>
                                            </p:txEl>
                                          </p:spTgt>
                                        </p:tgtEl>
                                      </p:cBhvr>
                                      <p:to x="100000" y="100000"/>
                                    </p:animScale>
                                    <p:animScale>
                                      <p:cBhvr>
                                        <p:cTn id="62" dur="26">
                                          <p:stCondLst>
                                            <p:cond delay="1312"/>
                                          </p:stCondLst>
                                        </p:cTn>
                                        <p:tgtEl>
                                          <p:spTgt spid="3">
                                            <p:txEl>
                                              <p:pRg st="2" end="2"/>
                                            </p:txEl>
                                          </p:spTgt>
                                        </p:tgtEl>
                                      </p:cBhvr>
                                      <p:to x="100000" y="80000"/>
                                    </p:animScale>
                                    <p:animScale>
                                      <p:cBhvr>
                                        <p:cTn id="63" dur="166" decel="50000">
                                          <p:stCondLst>
                                            <p:cond delay="1338"/>
                                          </p:stCondLst>
                                        </p:cTn>
                                        <p:tgtEl>
                                          <p:spTgt spid="3">
                                            <p:txEl>
                                              <p:pRg st="2" end="2"/>
                                            </p:txEl>
                                          </p:spTgt>
                                        </p:tgtEl>
                                      </p:cBhvr>
                                      <p:to x="100000" y="100000"/>
                                    </p:animScale>
                                    <p:animScale>
                                      <p:cBhvr>
                                        <p:cTn id="64" dur="26">
                                          <p:stCondLst>
                                            <p:cond delay="1642"/>
                                          </p:stCondLst>
                                        </p:cTn>
                                        <p:tgtEl>
                                          <p:spTgt spid="3">
                                            <p:txEl>
                                              <p:pRg st="2" end="2"/>
                                            </p:txEl>
                                          </p:spTgt>
                                        </p:tgtEl>
                                      </p:cBhvr>
                                      <p:to x="100000" y="90000"/>
                                    </p:animScale>
                                    <p:animScale>
                                      <p:cBhvr>
                                        <p:cTn id="65" dur="166" decel="50000">
                                          <p:stCondLst>
                                            <p:cond delay="1668"/>
                                          </p:stCondLst>
                                        </p:cTn>
                                        <p:tgtEl>
                                          <p:spTgt spid="3">
                                            <p:txEl>
                                              <p:pRg st="2" end="2"/>
                                            </p:txEl>
                                          </p:spTgt>
                                        </p:tgtEl>
                                      </p:cBhvr>
                                      <p:to x="100000" y="100000"/>
                                    </p:animScale>
                                    <p:animScale>
                                      <p:cBhvr>
                                        <p:cTn id="66" dur="26">
                                          <p:stCondLst>
                                            <p:cond delay="1808"/>
                                          </p:stCondLst>
                                        </p:cTn>
                                        <p:tgtEl>
                                          <p:spTgt spid="3">
                                            <p:txEl>
                                              <p:pRg st="2" end="2"/>
                                            </p:txEl>
                                          </p:spTgt>
                                        </p:tgtEl>
                                      </p:cBhvr>
                                      <p:to x="100000" y="95000"/>
                                    </p:animScale>
                                    <p:animScale>
                                      <p:cBhvr>
                                        <p:cTn id="67" dur="166" decel="50000">
                                          <p:stCondLst>
                                            <p:cond delay="1834"/>
                                          </p:stCondLst>
                                        </p:cTn>
                                        <p:tgtEl>
                                          <p:spTgt spid="3">
                                            <p:txEl>
                                              <p:pRg st="2" end="2"/>
                                            </p:txEl>
                                          </p:spTgt>
                                        </p:tgtEl>
                                      </p:cBhvr>
                                      <p:to x="100000" y="100000"/>
                                    </p:animScale>
                                  </p:childTnLst>
                                </p:cTn>
                              </p:par>
                            </p:childTnLst>
                          </p:cTn>
                        </p:par>
                      </p:childTnLst>
                    </p:cTn>
                  </p:par>
                  <p:par>
                    <p:cTn id="68" fill="hold">
                      <p:stCondLst>
                        <p:cond delay="indefinite"/>
                      </p:stCondLst>
                      <p:childTnLst>
                        <p:par>
                          <p:cTn id="69" fill="hold">
                            <p:stCondLst>
                              <p:cond delay="0"/>
                            </p:stCondLst>
                            <p:childTnLst>
                              <p:par>
                                <p:cTn id="70" presetID="26" presetClass="entr" presetSubtype="0" fill="hold" grpId="0" nodeType="clickEffect">
                                  <p:stCondLst>
                                    <p:cond delay="0"/>
                                  </p:stCondLst>
                                  <p:childTnLst>
                                    <p:set>
                                      <p:cBhvr>
                                        <p:cTn id="71" dur="1" fill="hold">
                                          <p:stCondLst>
                                            <p:cond delay="0"/>
                                          </p:stCondLst>
                                        </p:cTn>
                                        <p:tgtEl>
                                          <p:spTgt spid="3">
                                            <p:txEl>
                                              <p:pRg st="3" end="3"/>
                                            </p:txEl>
                                          </p:spTgt>
                                        </p:tgtEl>
                                        <p:attrNameLst>
                                          <p:attrName>style.visibility</p:attrName>
                                        </p:attrNameLst>
                                      </p:cBhvr>
                                      <p:to>
                                        <p:strVal val="visible"/>
                                      </p:to>
                                    </p:set>
                                    <p:animEffect transition="in" filter="wipe(down)">
                                      <p:cBhvr>
                                        <p:cTn id="72" dur="580">
                                          <p:stCondLst>
                                            <p:cond delay="0"/>
                                          </p:stCondLst>
                                        </p:cTn>
                                        <p:tgtEl>
                                          <p:spTgt spid="3">
                                            <p:txEl>
                                              <p:pRg st="3" end="3"/>
                                            </p:txEl>
                                          </p:spTgt>
                                        </p:tgtEl>
                                      </p:cBhvr>
                                    </p:animEffect>
                                    <p:anim calcmode="lin" valueType="num">
                                      <p:cBhvr>
                                        <p:cTn id="73"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8" dur="26">
                                          <p:stCondLst>
                                            <p:cond delay="650"/>
                                          </p:stCondLst>
                                        </p:cTn>
                                        <p:tgtEl>
                                          <p:spTgt spid="3">
                                            <p:txEl>
                                              <p:pRg st="3" end="3"/>
                                            </p:txEl>
                                          </p:spTgt>
                                        </p:tgtEl>
                                      </p:cBhvr>
                                      <p:to x="100000" y="60000"/>
                                    </p:animScale>
                                    <p:animScale>
                                      <p:cBhvr>
                                        <p:cTn id="79" dur="166" decel="50000">
                                          <p:stCondLst>
                                            <p:cond delay="676"/>
                                          </p:stCondLst>
                                        </p:cTn>
                                        <p:tgtEl>
                                          <p:spTgt spid="3">
                                            <p:txEl>
                                              <p:pRg st="3" end="3"/>
                                            </p:txEl>
                                          </p:spTgt>
                                        </p:tgtEl>
                                      </p:cBhvr>
                                      <p:to x="100000" y="100000"/>
                                    </p:animScale>
                                    <p:animScale>
                                      <p:cBhvr>
                                        <p:cTn id="80" dur="26">
                                          <p:stCondLst>
                                            <p:cond delay="1312"/>
                                          </p:stCondLst>
                                        </p:cTn>
                                        <p:tgtEl>
                                          <p:spTgt spid="3">
                                            <p:txEl>
                                              <p:pRg st="3" end="3"/>
                                            </p:txEl>
                                          </p:spTgt>
                                        </p:tgtEl>
                                      </p:cBhvr>
                                      <p:to x="100000" y="80000"/>
                                    </p:animScale>
                                    <p:animScale>
                                      <p:cBhvr>
                                        <p:cTn id="81" dur="166" decel="50000">
                                          <p:stCondLst>
                                            <p:cond delay="1338"/>
                                          </p:stCondLst>
                                        </p:cTn>
                                        <p:tgtEl>
                                          <p:spTgt spid="3">
                                            <p:txEl>
                                              <p:pRg st="3" end="3"/>
                                            </p:txEl>
                                          </p:spTgt>
                                        </p:tgtEl>
                                      </p:cBhvr>
                                      <p:to x="100000" y="100000"/>
                                    </p:animScale>
                                    <p:animScale>
                                      <p:cBhvr>
                                        <p:cTn id="82" dur="26">
                                          <p:stCondLst>
                                            <p:cond delay="1642"/>
                                          </p:stCondLst>
                                        </p:cTn>
                                        <p:tgtEl>
                                          <p:spTgt spid="3">
                                            <p:txEl>
                                              <p:pRg st="3" end="3"/>
                                            </p:txEl>
                                          </p:spTgt>
                                        </p:tgtEl>
                                      </p:cBhvr>
                                      <p:to x="100000" y="90000"/>
                                    </p:animScale>
                                    <p:animScale>
                                      <p:cBhvr>
                                        <p:cTn id="83" dur="166" decel="50000">
                                          <p:stCondLst>
                                            <p:cond delay="1668"/>
                                          </p:stCondLst>
                                        </p:cTn>
                                        <p:tgtEl>
                                          <p:spTgt spid="3">
                                            <p:txEl>
                                              <p:pRg st="3" end="3"/>
                                            </p:txEl>
                                          </p:spTgt>
                                        </p:tgtEl>
                                      </p:cBhvr>
                                      <p:to x="100000" y="100000"/>
                                    </p:animScale>
                                    <p:animScale>
                                      <p:cBhvr>
                                        <p:cTn id="84" dur="26">
                                          <p:stCondLst>
                                            <p:cond delay="1808"/>
                                          </p:stCondLst>
                                        </p:cTn>
                                        <p:tgtEl>
                                          <p:spTgt spid="3">
                                            <p:txEl>
                                              <p:pRg st="3" end="3"/>
                                            </p:txEl>
                                          </p:spTgt>
                                        </p:tgtEl>
                                      </p:cBhvr>
                                      <p:to x="100000" y="95000"/>
                                    </p:animScale>
                                    <p:animScale>
                                      <p:cBhvr>
                                        <p:cTn id="85"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
            <a:extLst>
              <a:ext uri="{FF2B5EF4-FFF2-40B4-BE49-F238E27FC236}">
                <a16:creationId xmlns:a16="http://schemas.microsoft.com/office/drawing/2014/main" id="{6D7753FE-7408-46D8-999A-0B0C34EA8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BFE938-357B-04A6-F64B-A5EC6198911F}"/>
              </a:ext>
            </a:extLst>
          </p:cNvPr>
          <p:cNvSpPr>
            <a:spLocks noGrp="1"/>
          </p:cNvSpPr>
          <p:nvPr>
            <p:ph type="title"/>
          </p:nvPr>
        </p:nvSpPr>
        <p:spPr>
          <a:xfrm>
            <a:off x="1424940" y="1653542"/>
            <a:ext cx="3246119" cy="2608006"/>
          </a:xfrm>
        </p:spPr>
        <p:txBody>
          <a:bodyPr anchor="ctr">
            <a:normAutofit/>
          </a:bodyPr>
          <a:lstStyle/>
          <a:p>
            <a:pPr algn="ctr"/>
            <a:r>
              <a:rPr lang="en-US" b="1" dirty="0">
                <a:solidFill>
                  <a:srgbClr val="FF0000"/>
                </a:solidFill>
              </a:rPr>
              <a:t>Restaurant Performance</a:t>
            </a:r>
          </a:p>
        </p:txBody>
      </p:sp>
      <p:sp>
        <p:nvSpPr>
          <p:cNvPr id="3" name="Content Placeholder 2">
            <a:extLst>
              <a:ext uri="{FF2B5EF4-FFF2-40B4-BE49-F238E27FC236}">
                <a16:creationId xmlns:a16="http://schemas.microsoft.com/office/drawing/2014/main" id="{07AE3AAC-91DE-D516-A4CC-AEF712FC4F09}"/>
              </a:ext>
            </a:extLst>
          </p:cNvPr>
          <p:cNvSpPr>
            <a:spLocks noGrp="1"/>
          </p:cNvSpPr>
          <p:nvPr>
            <p:ph idx="1"/>
          </p:nvPr>
        </p:nvSpPr>
        <p:spPr>
          <a:xfrm>
            <a:off x="6096000" y="3135086"/>
            <a:ext cx="5067300" cy="2710774"/>
          </a:xfrm>
        </p:spPr>
        <p:txBody>
          <a:bodyPr anchor="ctr">
            <a:normAutofit/>
          </a:bodyPr>
          <a:lstStyle/>
          <a:p>
            <a:pPr marL="342900" indent="-342900">
              <a:lnSpc>
                <a:spcPct val="100000"/>
              </a:lnSpc>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By analyzing the revenue and member data, we could gain insights into which restaurants are performing the best and why. </a:t>
            </a:r>
          </a:p>
          <a:p>
            <a:pPr marL="342900" indent="-342900">
              <a:lnSpc>
                <a:spcPct val="100000"/>
              </a:lnSpc>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This could help restaurants identify factors such as menu offerings, promotions, and customer service that are driving performance.</a:t>
            </a:r>
            <a:r>
              <a:rPr lang="en-CA" sz="1400" dirty="0">
                <a:effectLst/>
                <a:latin typeface="Times New Roman" panose="02020603050405020304" pitchFamily="18" charset="0"/>
                <a:cs typeface="Times New Roman" panose="02020603050405020304" pitchFamily="18" charset="0"/>
              </a:rPr>
              <a:t> </a:t>
            </a:r>
          </a:p>
          <a:p>
            <a:pPr marL="342900" indent="-342900">
              <a:lnSpc>
                <a:spcPct val="100000"/>
              </a:lnSpc>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During the analyzation we found the fast food chain restaurants are more popular as it included most of the customers, whereas the homemade type restaurants contains the least number of unique customers.</a:t>
            </a:r>
            <a:endParaRPr lang="en-CA" sz="1400" dirty="0">
              <a:effectLst/>
              <a:latin typeface="Times New Roman" panose="02020603050405020304" pitchFamily="18" charset="0"/>
              <a:cs typeface="Times New Roman" panose="02020603050405020304" pitchFamily="18" charset="0"/>
            </a:endParaRPr>
          </a:p>
          <a:p>
            <a:pPr algn="ctr">
              <a:lnSpc>
                <a:spcPct val="100000"/>
              </a:lnSpc>
            </a:pPr>
            <a:endParaRPr lang="en-US" sz="1400" dirty="0">
              <a:latin typeface="Times New Roman" panose="02020603050405020304" pitchFamily="18" charset="0"/>
              <a:cs typeface="Times New Roman" panose="02020603050405020304" pitchFamily="18" charset="0"/>
            </a:endParaRPr>
          </a:p>
        </p:txBody>
      </p:sp>
      <p:pic>
        <p:nvPicPr>
          <p:cNvPr id="8" name="Picture 7" descr="Chart&#10;&#10;Description automatically generated">
            <a:extLst>
              <a:ext uri="{FF2B5EF4-FFF2-40B4-BE49-F238E27FC236}">
                <a16:creationId xmlns:a16="http://schemas.microsoft.com/office/drawing/2014/main" id="{80928CF8-DBB1-4D9A-0007-EF8A99B403AC}"/>
              </a:ext>
            </a:extLst>
          </p:cNvPr>
          <p:cNvPicPr>
            <a:picLocks noChangeAspect="1"/>
          </p:cNvPicPr>
          <p:nvPr/>
        </p:nvPicPr>
        <p:blipFill>
          <a:blip r:embed="rId2">
            <a:alphaModFix/>
          </a:blip>
          <a:stretch>
            <a:fillRect/>
          </a:stretch>
        </p:blipFill>
        <p:spPr>
          <a:xfrm>
            <a:off x="6096000" y="1028701"/>
            <a:ext cx="5067300" cy="2015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4" name="Group 33">
            <a:extLst>
              <a:ext uri="{FF2B5EF4-FFF2-40B4-BE49-F238E27FC236}">
                <a16:creationId xmlns:a16="http://schemas.microsoft.com/office/drawing/2014/main" id="{E30DE9CB-4267-487A-915E-5665607E9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35" name="Rectangle 34">
              <a:extLst>
                <a:ext uri="{FF2B5EF4-FFF2-40B4-BE49-F238E27FC236}">
                  <a16:creationId xmlns:a16="http://schemas.microsoft.com/office/drawing/2014/main" id="{E237361B-A61F-4EEA-8554-10DEFF0AB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BBBC8A6A-A883-4F9C-82BA-607223F36C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34343E-05EC-4327-BA72-FD68FF049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782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80">
                                          <p:stCondLst>
                                            <p:cond delay="0"/>
                                          </p:stCondLst>
                                        </p:cTn>
                                        <p:tgtEl>
                                          <p:spTgt spid="3">
                                            <p:txEl>
                                              <p:pRg st="0" end="0"/>
                                            </p:txEl>
                                          </p:spTgt>
                                        </p:tgtEl>
                                      </p:cBhvr>
                                    </p:animEffect>
                                    <p:anim calcmode="lin" valueType="num">
                                      <p:cBhvr>
                                        <p:cTn id="1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0" end="0"/>
                                            </p:txEl>
                                          </p:spTgt>
                                        </p:tgtEl>
                                      </p:cBhvr>
                                      <p:to x="100000" y="60000"/>
                                    </p:animScale>
                                    <p:animScale>
                                      <p:cBhvr>
                                        <p:cTn id="25" dur="166" decel="50000">
                                          <p:stCondLst>
                                            <p:cond delay="676"/>
                                          </p:stCondLst>
                                        </p:cTn>
                                        <p:tgtEl>
                                          <p:spTgt spid="3">
                                            <p:txEl>
                                              <p:pRg st="0" end="0"/>
                                            </p:txEl>
                                          </p:spTgt>
                                        </p:tgtEl>
                                      </p:cBhvr>
                                      <p:to x="100000" y="100000"/>
                                    </p:animScale>
                                    <p:animScale>
                                      <p:cBhvr>
                                        <p:cTn id="26" dur="26">
                                          <p:stCondLst>
                                            <p:cond delay="1312"/>
                                          </p:stCondLst>
                                        </p:cTn>
                                        <p:tgtEl>
                                          <p:spTgt spid="3">
                                            <p:txEl>
                                              <p:pRg st="0" end="0"/>
                                            </p:txEl>
                                          </p:spTgt>
                                        </p:tgtEl>
                                      </p:cBhvr>
                                      <p:to x="100000" y="80000"/>
                                    </p:animScale>
                                    <p:animScale>
                                      <p:cBhvr>
                                        <p:cTn id="27" dur="166" decel="50000">
                                          <p:stCondLst>
                                            <p:cond delay="1338"/>
                                          </p:stCondLst>
                                        </p:cTn>
                                        <p:tgtEl>
                                          <p:spTgt spid="3">
                                            <p:txEl>
                                              <p:pRg st="0" end="0"/>
                                            </p:txEl>
                                          </p:spTgt>
                                        </p:tgtEl>
                                      </p:cBhvr>
                                      <p:to x="100000" y="100000"/>
                                    </p:animScale>
                                    <p:animScale>
                                      <p:cBhvr>
                                        <p:cTn id="28" dur="26">
                                          <p:stCondLst>
                                            <p:cond delay="1642"/>
                                          </p:stCondLst>
                                        </p:cTn>
                                        <p:tgtEl>
                                          <p:spTgt spid="3">
                                            <p:txEl>
                                              <p:pRg st="0" end="0"/>
                                            </p:txEl>
                                          </p:spTgt>
                                        </p:tgtEl>
                                      </p:cBhvr>
                                      <p:to x="100000" y="90000"/>
                                    </p:animScale>
                                    <p:animScale>
                                      <p:cBhvr>
                                        <p:cTn id="29" dur="166" decel="50000">
                                          <p:stCondLst>
                                            <p:cond delay="1668"/>
                                          </p:stCondLst>
                                        </p:cTn>
                                        <p:tgtEl>
                                          <p:spTgt spid="3">
                                            <p:txEl>
                                              <p:pRg st="0" end="0"/>
                                            </p:txEl>
                                          </p:spTgt>
                                        </p:tgtEl>
                                      </p:cBhvr>
                                      <p:to x="100000" y="100000"/>
                                    </p:animScale>
                                    <p:animScale>
                                      <p:cBhvr>
                                        <p:cTn id="30" dur="26">
                                          <p:stCondLst>
                                            <p:cond delay="1808"/>
                                          </p:stCondLst>
                                        </p:cTn>
                                        <p:tgtEl>
                                          <p:spTgt spid="3">
                                            <p:txEl>
                                              <p:pRg st="0" end="0"/>
                                            </p:txEl>
                                          </p:spTgt>
                                        </p:tgtEl>
                                      </p:cBhvr>
                                      <p:to x="100000" y="95000"/>
                                    </p:animScale>
                                    <p:animScale>
                                      <p:cBhvr>
                                        <p:cTn id="31" dur="166" decel="50000">
                                          <p:stCondLst>
                                            <p:cond delay="1834"/>
                                          </p:stCondLst>
                                        </p:cTn>
                                        <p:tgtEl>
                                          <p:spTgt spid="3">
                                            <p:txEl>
                                              <p:pRg st="0" end="0"/>
                                            </p:txEl>
                                          </p:spTgt>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wipe(down)">
                                      <p:cBhvr>
                                        <p:cTn id="36" dur="580">
                                          <p:stCondLst>
                                            <p:cond delay="0"/>
                                          </p:stCondLst>
                                        </p:cTn>
                                        <p:tgtEl>
                                          <p:spTgt spid="3">
                                            <p:txEl>
                                              <p:pRg st="1" end="1"/>
                                            </p:txEl>
                                          </p:spTgt>
                                        </p:tgtEl>
                                      </p:cBhvr>
                                    </p:animEffect>
                                    <p:anim calcmode="lin" valueType="num">
                                      <p:cBhvr>
                                        <p:cTn id="37"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xEl>
                                              <p:pRg st="1" end="1"/>
                                            </p:txEl>
                                          </p:spTgt>
                                        </p:tgtEl>
                                      </p:cBhvr>
                                      <p:to x="100000" y="60000"/>
                                    </p:animScale>
                                    <p:animScale>
                                      <p:cBhvr>
                                        <p:cTn id="43" dur="166" decel="50000">
                                          <p:stCondLst>
                                            <p:cond delay="676"/>
                                          </p:stCondLst>
                                        </p:cTn>
                                        <p:tgtEl>
                                          <p:spTgt spid="3">
                                            <p:txEl>
                                              <p:pRg st="1" end="1"/>
                                            </p:txEl>
                                          </p:spTgt>
                                        </p:tgtEl>
                                      </p:cBhvr>
                                      <p:to x="100000" y="100000"/>
                                    </p:animScale>
                                    <p:animScale>
                                      <p:cBhvr>
                                        <p:cTn id="44" dur="26">
                                          <p:stCondLst>
                                            <p:cond delay="1312"/>
                                          </p:stCondLst>
                                        </p:cTn>
                                        <p:tgtEl>
                                          <p:spTgt spid="3">
                                            <p:txEl>
                                              <p:pRg st="1" end="1"/>
                                            </p:txEl>
                                          </p:spTgt>
                                        </p:tgtEl>
                                      </p:cBhvr>
                                      <p:to x="100000" y="80000"/>
                                    </p:animScale>
                                    <p:animScale>
                                      <p:cBhvr>
                                        <p:cTn id="45" dur="166" decel="50000">
                                          <p:stCondLst>
                                            <p:cond delay="1338"/>
                                          </p:stCondLst>
                                        </p:cTn>
                                        <p:tgtEl>
                                          <p:spTgt spid="3">
                                            <p:txEl>
                                              <p:pRg st="1" end="1"/>
                                            </p:txEl>
                                          </p:spTgt>
                                        </p:tgtEl>
                                      </p:cBhvr>
                                      <p:to x="100000" y="100000"/>
                                    </p:animScale>
                                    <p:animScale>
                                      <p:cBhvr>
                                        <p:cTn id="46" dur="26">
                                          <p:stCondLst>
                                            <p:cond delay="1642"/>
                                          </p:stCondLst>
                                        </p:cTn>
                                        <p:tgtEl>
                                          <p:spTgt spid="3">
                                            <p:txEl>
                                              <p:pRg st="1" end="1"/>
                                            </p:txEl>
                                          </p:spTgt>
                                        </p:tgtEl>
                                      </p:cBhvr>
                                      <p:to x="100000" y="90000"/>
                                    </p:animScale>
                                    <p:animScale>
                                      <p:cBhvr>
                                        <p:cTn id="47" dur="166" decel="50000">
                                          <p:stCondLst>
                                            <p:cond delay="1668"/>
                                          </p:stCondLst>
                                        </p:cTn>
                                        <p:tgtEl>
                                          <p:spTgt spid="3">
                                            <p:txEl>
                                              <p:pRg st="1" end="1"/>
                                            </p:txEl>
                                          </p:spTgt>
                                        </p:tgtEl>
                                      </p:cBhvr>
                                      <p:to x="100000" y="100000"/>
                                    </p:animScale>
                                    <p:animScale>
                                      <p:cBhvr>
                                        <p:cTn id="48" dur="26">
                                          <p:stCondLst>
                                            <p:cond delay="1808"/>
                                          </p:stCondLst>
                                        </p:cTn>
                                        <p:tgtEl>
                                          <p:spTgt spid="3">
                                            <p:txEl>
                                              <p:pRg st="1" end="1"/>
                                            </p:txEl>
                                          </p:spTgt>
                                        </p:tgtEl>
                                      </p:cBhvr>
                                      <p:to x="100000" y="95000"/>
                                    </p:animScale>
                                    <p:animScale>
                                      <p:cBhvr>
                                        <p:cTn id="49" dur="166" decel="50000">
                                          <p:stCondLst>
                                            <p:cond delay="1834"/>
                                          </p:stCondLst>
                                        </p:cTn>
                                        <p:tgtEl>
                                          <p:spTgt spid="3">
                                            <p:txEl>
                                              <p:pRg st="1" end="1"/>
                                            </p:txEl>
                                          </p:spTgt>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grpId="0" nodeType="click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wipe(down)">
                                      <p:cBhvr>
                                        <p:cTn id="54" dur="580">
                                          <p:stCondLst>
                                            <p:cond delay="0"/>
                                          </p:stCondLst>
                                        </p:cTn>
                                        <p:tgtEl>
                                          <p:spTgt spid="3">
                                            <p:txEl>
                                              <p:pRg st="2" end="2"/>
                                            </p:txEl>
                                          </p:spTgt>
                                        </p:tgtEl>
                                      </p:cBhvr>
                                    </p:animEffect>
                                    <p:anim calcmode="lin" valueType="num">
                                      <p:cBhvr>
                                        <p:cTn id="5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60" dur="26">
                                          <p:stCondLst>
                                            <p:cond delay="650"/>
                                          </p:stCondLst>
                                        </p:cTn>
                                        <p:tgtEl>
                                          <p:spTgt spid="3">
                                            <p:txEl>
                                              <p:pRg st="2" end="2"/>
                                            </p:txEl>
                                          </p:spTgt>
                                        </p:tgtEl>
                                      </p:cBhvr>
                                      <p:to x="100000" y="60000"/>
                                    </p:animScale>
                                    <p:animScale>
                                      <p:cBhvr>
                                        <p:cTn id="61" dur="166" decel="50000">
                                          <p:stCondLst>
                                            <p:cond delay="676"/>
                                          </p:stCondLst>
                                        </p:cTn>
                                        <p:tgtEl>
                                          <p:spTgt spid="3">
                                            <p:txEl>
                                              <p:pRg st="2" end="2"/>
                                            </p:txEl>
                                          </p:spTgt>
                                        </p:tgtEl>
                                      </p:cBhvr>
                                      <p:to x="100000" y="100000"/>
                                    </p:animScale>
                                    <p:animScale>
                                      <p:cBhvr>
                                        <p:cTn id="62" dur="26">
                                          <p:stCondLst>
                                            <p:cond delay="1312"/>
                                          </p:stCondLst>
                                        </p:cTn>
                                        <p:tgtEl>
                                          <p:spTgt spid="3">
                                            <p:txEl>
                                              <p:pRg st="2" end="2"/>
                                            </p:txEl>
                                          </p:spTgt>
                                        </p:tgtEl>
                                      </p:cBhvr>
                                      <p:to x="100000" y="80000"/>
                                    </p:animScale>
                                    <p:animScale>
                                      <p:cBhvr>
                                        <p:cTn id="63" dur="166" decel="50000">
                                          <p:stCondLst>
                                            <p:cond delay="1338"/>
                                          </p:stCondLst>
                                        </p:cTn>
                                        <p:tgtEl>
                                          <p:spTgt spid="3">
                                            <p:txEl>
                                              <p:pRg st="2" end="2"/>
                                            </p:txEl>
                                          </p:spTgt>
                                        </p:tgtEl>
                                      </p:cBhvr>
                                      <p:to x="100000" y="100000"/>
                                    </p:animScale>
                                    <p:animScale>
                                      <p:cBhvr>
                                        <p:cTn id="64" dur="26">
                                          <p:stCondLst>
                                            <p:cond delay="1642"/>
                                          </p:stCondLst>
                                        </p:cTn>
                                        <p:tgtEl>
                                          <p:spTgt spid="3">
                                            <p:txEl>
                                              <p:pRg st="2" end="2"/>
                                            </p:txEl>
                                          </p:spTgt>
                                        </p:tgtEl>
                                      </p:cBhvr>
                                      <p:to x="100000" y="90000"/>
                                    </p:animScale>
                                    <p:animScale>
                                      <p:cBhvr>
                                        <p:cTn id="65" dur="166" decel="50000">
                                          <p:stCondLst>
                                            <p:cond delay="1668"/>
                                          </p:stCondLst>
                                        </p:cTn>
                                        <p:tgtEl>
                                          <p:spTgt spid="3">
                                            <p:txEl>
                                              <p:pRg st="2" end="2"/>
                                            </p:txEl>
                                          </p:spTgt>
                                        </p:tgtEl>
                                      </p:cBhvr>
                                      <p:to x="100000" y="100000"/>
                                    </p:animScale>
                                    <p:animScale>
                                      <p:cBhvr>
                                        <p:cTn id="66" dur="26">
                                          <p:stCondLst>
                                            <p:cond delay="1808"/>
                                          </p:stCondLst>
                                        </p:cTn>
                                        <p:tgtEl>
                                          <p:spTgt spid="3">
                                            <p:txEl>
                                              <p:pRg st="2" end="2"/>
                                            </p:txEl>
                                          </p:spTgt>
                                        </p:tgtEl>
                                      </p:cBhvr>
                                      <p:to x="100000" y="95000"/>
                                    </p:animScale>
                                    <p:animScale>
                                      <p:cBhvr>
                                        <p:cTn id="67"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D0C60F-E7BC-47C4-989A-5CF3E68BD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
            <a:extLst>
              <a:ext uri="{FF2B5EF4-FFF2-40B4-BE49-F238E27FC236}">
                <a16:creationId xmlns:a16="http://schemas.microsoft.com/office/drawing/2014/main" id="{B572D2B0-57F9-4D28-8840-98CD62539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DE5777-EA94-3084-A8F7-F51C916B35F7}"/>
              </a:ext>
            </a:extLst>
          </p:cNvPr>
          <p:cNvSpPr>
            <a:spLocks noGrp="1"/>
          </p:cNvSpPr>
          <p:nvPr>
            <p:ph type="title"/>
          </p:nvPr>
        </p:nvSpPr>
        <p:spPr>
          <a:xfrm>
            <a:off x="1455420" y="1737360"/>
            <a:ext cx="3185159" cy="2524187"/>
          </a:xfrm>
        </p:spPr>
        <p:txBody>
          <a:bodyPr anchor="ctr">
            <a:normAutofit/>
          </a:bodyPr>
          <a:lstStyle/>
          <a:p>
            <a:pPr algn="ctr"/>
            <a:r>
              <a:rPr lang="en-US" b="1" dirty="0">
                <a:solidFill>
                  <a:srgbClr val="FF0000"/>
                </a:solidFill>
              </a:rPr>
              <a:t>Revenue by Meal Type</a:t>
            </a:r>
          </a:p>
        </p:txBody>
      </p:sp>
      <p:sp>
        <p:nvSpPr>
          <p:cNvPr id="3" name="Content Placeholder 2">
            <a:extLst>
              <a:ext uri="{FF2B5EF4-FFF2-40B4-BE49-F238E27FC236}">
                <a16:creationId xmlns:a16="http://schemas.microsoft.com/office/drawing/2014/main" id="{03819BD5-28C4-AB07-D33B-C9539EB07F4B}"/>
              </a:ext>
            </a:extLst>
          </p:cNvPr>
          <p:cNvSpPr>
            <a:spLocks noGrp="1"/>
          </p:cNvSpPr>
          <p:nvPr>
            <p:ph idx="1"/>
          </p:nvPr>
        </p:nvSpPr>
        <p:spPr>
          <a:xfrm>
            <a:off x="6972300" y="1028700"/>
            <a:ext cx="4419886" cy="2861118"/>
          </a:xfrm>
        </p:spPr>
        <p:txBody>
          <a:bodyPr anchor="ctr">
            <a:normAutofit/>
          </a:bodyPr>
          <a:lstStyle/>
          <a:p>
            <a:pPr marL="342900" indent="-342900">
              <a:lnSpc>
                <a:spcPct val="100000"/>
              </a:lnSpc>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By joining the meals and order details tables, we can calculate the total revenue for each meal type.</a:t>
            </a:r>
          </a:p>
          <a:p>
            <a:pPr marL="342900" indent="-342900">
              <a:lnSpc>
                <a:spcPct val="100000"/>
              </a:lnSpc>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This can help restaurants identify which meal types are most profitable and adjust their menu offerings accordingly.</a:t>
            </a:r>
            <a:r>
              <a:rPr lang="en-CA" sz="1400" dirty="0">
                <a:effectLst/>
                <a:latin typeface="Times New Roman" panose="02020603050405020304" pitchFamily="18" charset="0"/>
                <a:cs typeface="Times New Roman" panose="02020603050405020304" pitchFamily="18" charset="0"/>
              </a:rPr>
              <a:t> </a:t>
            </a:r>
          </a:p>
          <a:p>
            <a:pPr marL="342900" indent="-342900">
              <a:lnSpc>
                <a:spcPct val="100000"/>
              </a:lnSpc>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After analyzing we found that cheese meal type has more revenue generated as compared to the rest of the meal type.</a:t>
            </a:r>
          </a:p>
          <a:p>
            <a:pPr marL="342900" indent="-342900">
              <a:lnSpc>
                <a:spcPct val="100000"/>
              </a:lnSpc>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Beef and the chicken generated less revenue as a meal type.</a:t>
            </a:r>
            <a:endParaRPr lang="en-US" sz="1400" dirty="0">
              <a:latin typeface="Times New Roman" panose="02020603050405020304" pitchFamily="18" charset="0"/>
              <a:cs typeface="Times New Roman" panose="02020603050405020304" pitchFamily="18" charset="0"/>
            </a:endParaRPr>
          </a:p>
        </p:txBody>
      </p:sp>
      <p:pic>
        <p:nvPicPr>
          <p:cNvPr id="6" name="Picture 5" descr="A picture containing icon&#10;&#10;Description automatically generated">
            <a:extLst>
              <a:ext uri="{FF2B5EF4-FFF2-40B4-BE49-F238E27FC236}">
                <a16:creationId xmlns:a16="http://schemas.microsoft.com/office/drawing/2014/main" id="{7AE0F766-F49D-F75F-88C0-3E8EA1128D65}"/>
              </a:ext>
            </a:extLst>
          </p:cNvPr>
          <p:cNvPicPr>
            <a:picLocks noChangeAspect="1"/>
          </p:cNvPicPr>
          <p:nvPr/>
        </p:nvPicPr>
        <p:blipFill>
          <a:blip r:embed="rId2">
            <a:alphaModFix/>
          </a:blip>
          <a:stretch>
            <a:fillRect/>
          </a:stretch>
        </p:blipFill>
        <p:spPr>
          <a:xfrm>
            <a:off x="6095998" y="4286113"/>
            <a:ext cx="6096001" cy="22555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7" name="Group 16">
            <a:extLst>
              <a:ext uri="{FF2B5EF4-FFF2-40B4-BE49-F238E27FC236}">
                <a16:creationId xmlns:a16="http://schemas.microsoft.com/office/drawing/2014/main" id="{7CD49DFA-3E95-4EE4-8505-DADB9ABC70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18" name="Rectangle 17">
              <a:extLst>
                <a:ext uri="{FF2B5EF4-FFF2-40B4-BE49-F238E27FC236}">
                  <a16:creationId xmlns:a16="http://schemas.microsoft.com/office/drawing/2014/main" id="{36D817C6-71C0-49E6-8B19-E9E9217A2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A23AD9A9-354F-444B-9370-B698970FEF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7F4928-516E-4CF1-8E81-C48527970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773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80">
                                          <p:stCondLst>
                                            <p:cond delay="0"/>
                                          </p:stCondLst>
                                        </p:cTn>
                                        <p:tgtEl>
                                          <p:spTgt spid="3">
                                            <p:txEl>
                                              <p:pRg st="0" end="0"/>
                                            </p:txEl>
                                          </p:spTgt>
                                        </p:tgtEl>
                                      </p:cBhvr>
                                    </p:animEffect>
                                    <p:anim calcmode="lin" valueType="num">
                                      <p:cBhvr>
                                        <p:cTn id="1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0" end="0"/>
                                            </p:txEl>
                                          </p:spTgt>
                                        </p:tgtEl>
                                      </p:cBhvr>
                                      <p:to x="100000" y="60000"/>
                                    </p:animScale>
                                    <p:animScale>
                                      <p:cBhvr>
                                        <p:cTn id="25" dur="166" decel="50000">
                                          <p:stCondLst>
                                            <p:cond delay="676"/>
                                          </p:stCondLst>
                                        </p:cTn>
                                        <p:tgtEl>
                                          <p:spTgt spid="3">
                                            <p:txEl>
                                              <p:pRg st="0" end="0"/>
                                            </p:txEl>
                                          </p:spTgt>
                                        </p:tgtEl>
                                      </p:cBhvr>
                                      <p:to x="100000" y="100000"/>
                                    </p:animScale>
                                    <p:animScale>
                                      <p:cBhvr>
                                        <p:cTn id="26" dur="26">
                                          <p:stCondLst>
                                            <p:cond delay="1312"/>
                                          </p:stCondLst>
                                        </p:cTn>
                                        <p:tgtEl>
                                          <p:spTgt spid="3">
                                            <p:txEl>
                                              <p:pRg st="0" end="0"/>
                                            </p:txEl>
                                          </p:spTgt>
                                        </p:tgtEl>
                                      </p:cBhvr>
                                      <p:to x="100000" y="80000"/>
                                    </p:animScale>
                                    <p:animScale>
                                      <p:cBhvr>
                                        <p:cTn id="27" dur="166" decel="50000">
                                          <p:stCondLst>
                                            <p:cond delay="1338"/>
                                          </p:stCondLst>
                                        </p:cTn>
                                        <p:tgtEl>
                                          <p:spTgt spid="3">
                                            <p:txEl>
                                              <p:pRg st="0" end="0"/>
                                            </p:txEl>
                                          </p:spTgt>
                                        </p:tgtEl>
                                      </p:cBhvr>
                                      <p:to x="100000" y="100000"/>
                                    </p:animScale>
                                    <p:animScale>
                                      <p:cBhvr>
                                        <p:cTn id="28" dur="26">
                                          <p:stCondLst>
                                            <p:cond delay="1642"/>
                                          </p:stCondLst>
                                        </p:cTn>
                                        <p:tgtEl>
                                          <p:spTgt spid="3">
                                            <p:txEl>
                                              <p:pRg st="0" end="0"/>
                                            </p:txEl>
                                          </p:spTgt>
                                        </p:tgtEl>
                                      </p:cBhvr>
                                      <p:to x="100000" y="90000"/>
                                    </p:animScale>
                                    <p:animScale>
                                      <p:cBhvr>
                                        <p:cTn id="29" dur="166" decel="50000">
                                          <p:stCondLst>
                                            <p:cond delay="1668"/>
                                          </p:stCondLst>
                                        </p:cTn>
                                        <p:tgtEl>
                                          <p:spTgt spid="3">
                                            <p:txEl>
                                              <p:pRg st="0" end="0"/>
                                            </p:txEl>
                                          </p:spTgt>
                                        </p:tgtEl>
                                      </p:cBhvr>
                                      <p:to x="100000" y="100000"/>
                                    </p:animScale>
                                    <p:animScale>
                                      <p:cBhvr>
                                        <p:cTn id="30" dur="26">
                                          <p:stCondLst>
                                            <p:cond delay="1808"/>
                                          </p:stCondLst>
                                        </p:cTn>
                                        <p:tgtEl>
                                          <p:spTgt spid="3">
                                            <p:txEl>
                                              <p:pRg st="0" end="0"/>
                                            </p:txEl>
                                          </p:spTgt>
                                        </p:tgtEl>
                                      </p:cBhvr>
                                      <p:to x="100000" y="95000"/>
                                    </p:animScale>
                                    <p:animScale>
                                      <p:cBhvr>
                                        <p:cTn id="31" dur="166" decel="50000">
                                          <p:stCondLst>
                                            <p:cond delay="1834"/>
                                          </p:stCondLst>
                                        </p:cTn>
                                        <p:tgtEl>
                                          <p:spTgt spid="3">
                                            <p:txEl>
                                              <p:pRg st="0" end="0"/>
                                            </p:txEl>
                                          </p:spTgt>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wipe(down)">
                                      <p:cBhvr>
                                        <p:cTn id="36" dur="580">
                                          <p:stCondLst>
                                            <p:cond delay="0"/>
                                          </p:stCondLst>
                                        </p:cTn>
                                        <p:tgtEl>
                                          <p:spTgt spid="3">
                                            <p:txEl>
                                              <p:pRg st="1" end="1"/>
                                            </p:txEl>
                                          </p:spTgt>
                                        </p:tgtEl>
                                      </p:cBhvr>
                                    </p:animEffect>
                                    <p:anim calcmode="lin" valueType="num">
                                      <p:cBhvr>
                                        <p:cTn id="37"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xEl>
                                              <p:pRg st="1" end="1"/>
                                            </p:txEl>
                                          </p:spTgt>
                                        </p:tgtEl>
                                      </p:cBhvr>
                                      <p:to x="100000" y="60000"/>
                                    </p:animScale>
                                    <p:animScale>
                                      <p:cBhvr>
                                        <p:cTn id="43" dur="166" decel="50000">
                                          <p:stCondLst>
                                            <p:cond delay="676"/>
                                          </p:stCondLst>
                                        </p:cTn>
                                        <p:tgtEl>
                                          <p:spTgt spid="3">
                                            <p:txEl>
                                              <p:pRg st="1" end="1"/>
                                            </p:txEl>
                                          </p:spTgt>
                                        </p:tgtEl>
                                      </p:cBhvr>
                                      <p:to x="100000" y="100000"/>
                                    </p:animScale>
                                    <p:animScale>
                                      <p:cBhvr>
                                        <p:cTn id="44" dur="26">
                                          <p:stCondLst>
                                            <p:cond delay="1312"/>
                                          </p:stCondLst>
                                        </p:cTn>
                                        <p:tgtEl>
                                          <p:spTgt spid="3">
                                            <p:txEl>
                                              <p:pRg st="1" end="1"/>
                                            </p:txEl>
                                          </p:spTgt>
                                        </p:tgtEl>
                                      </p:cBhvr>
                                      <p:to x="100000" y="80000"/>
                                    </p:animScale>
                                    <p:animScale>
                                      <p:cBhvr>
                                        <p:cTn id="45" dur="166" decel="50000">
                                          <p:stCondLst>
                                            <p:cond delay="1338"/>
                                          </p:stCondLst>
                                        </p:cTn>
                                        <p:tgtEl>
                                          <p:spTgt spid="3">
                                            <p:txEl>
                                              <p:pRg st="1" end="1"/>
                                            </p:txEl>
                                          </p:spTgt>
                                        </p:tgtEl>
                                      </p:cBhvr>
                                      <p:to x="100000" y="100000"/>
                                    </p:animScale>
                                    <p:animScale>
                                      <p:cBhvr>
                                        <p:cTn id="46" dur="26">
                                          <p:stCondLst>
                                            <p:cond delay="1642"/>
                                          </p:stCondLst>
                                        </p:cTn>
                                        <p:tgtEl>
                                          <p:spTgt spid="3">
                                            <p:txEl>
                                              <p:pRg st="1" end="1"/>
                                            </p:txEl>
                                          </p:spTgt>
                                        </p:tgtEl>
                                      </p:cBhvr>
                                      <p:to x="100000" y="90000"/>
                                    </p:animScale>
                                    <p:animScale>
                                      <p:cBhvr>
                                        <p:cTn id="47" dur="166" decel="50000">
                                          <p:stCondLst>
                                            <p:cond delay="1668"/>
                                          </p:stCondLst>
                                        </p:cTn>
                                        <p:tgtEl>
                                          <p:spTgt spid="3">
                                            <p:txEl>
                                              <p:pRg st="1" end="1"/>
                                            </p:txEl>
                                          </p:spTgt>
                                        </p:tgtEl>
                                      </p:cBhvr>
                                      <p:to x="100000" y="100000"/>
                                    </p:animScale>
                                    <p:animScale>
                                      <p:cBhvr>
                                        <p:cTn id="48" dur="26">
                                          <p:stCondLst>
                                            <p:cond delay="1808"/>
                                          </p:stCondLst>
                                        </p:cTn>
                                        <p:tgtEl>
                                          <p:spTgt spid="3">
                                            <p:txEl>
                                              <p:pRg st="1" end="1"/>
                                            </p:txEl>
                                          </p:spTgt>
                                        </p:tgtEl>
                                      </p:cBhvr>
                                      <p:to x="100000" y="95000"/>
                                    </p:animScale>
                                    <p:animScale>
                                      <p:cBhvr>
                                        <p:cTn id="49" dur="166" decel="50000">
                                          <p:stCondLst>
                                            <p:cond delay="1834"/>
                                          </p:stCondLst>
                                        </p:cTn>
                                        <p:tgtEl>
                                          <p:spTgt spid="3">
                                            <p:txEl>
                                              <p:pRg st="1" end="1"/>
                                            </p:txEl>
                                          </p:spTgt>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grpId="0" nodeType="click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wipe(down)">
                                      <p:cBhvr>
                                        <p:cTn id="54" dur="580">
                                          <p:stCondLst>
                                            <p:cond delay="0"/>
                                          </p:stCondLst>
                                        </p:cTn>
                                        <p:tgtEl>
                                          <p:spTgt spid="3">
                                            <p:txEl>
                                              <p:pRg st="2" end="2"/>
                                            </p:txEl>
                                          </p:spTgt>
                                        </p:tgtEl>
                                      </p:cBhvr>
                                    </p:animEffect>
                                    <p:anim calcmode="lin" valueType="num">
                                      <p:cBhvr>
                                        <p:cTn id="5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60" dur="26">
                                          <p:stCondLst>
                                            <p:cond delay="650"/>
                                          </p:stCondLst>
                                        </p:cTn>
                                        <p:tgtEl>
                                          <p:spTgt spid="3">
                                            <p:txEl>
                                              <p:pRg st="2" end="2"/>
                                            </p:txEl>
                                          </p:spTgt>
                                        </p:tgtEl>
                                      </p:cBhvr>
                                      <p:to x="100000" y="60000"/>
                                    </p:animScale>
                                    <p:animScale>
                                      <p:cBhvr>
                                        <p:cTn id="61" dur="166" decel="50000">
                                          <p:stCondLst>
                                            <p:cond delay="676"/>
                                          </p:stCondLst>
                                        </p:cTn>
                                        <p:tgtEl>
                                          <p:spTgt spid="3">
                                            <p:txEl>
                                              <p:pRg st="2" end="2"/>
                                            </p:txEl>
                                          </p:spTgt>
                                        </p:tgtEl>
                                      </p:cBhvr>
                                      <p:to x="100000" y="100000"/>
                                    </p:animScale>
                                    <p:animScale>
                                      <p:cBhvr>
                                        <p:cTn id="62" dur="26">
                                          <p:stCondLst>
                                            <p:cond delay="1312"/>
                                          </p:stCondLst>
                                        </p:cTn>
                                        <p:tgtEl>
                                          <p:spTgt spid="3">
                                            <p:txEl>
                                              <p:pRg st="2" end="2"/>
                                            </p:txEl>
                                          </p:spTgt>
                                        </p:tgtEl>
                                      </p:cBhvr>
                                      <p:to x="100000" y="80000"/>
                                    </p:animScale>
                                    <p:animScale>
                                      <p:cBhvr>
                                        <p:cTn id="63" dur="166" decel="50000">
                                          <p:stCondLst>
                                            <p:cond delay="1338"/>
                                          </p:stCondLst>
                                        </p:cTn>
                                        <p:tgtEl>
                                          <p:spTgt spid="3">
                                            <p:txEl>
                                              <p:pRg st="2" end="2"/>
                                            </p:txEl>
                                          </p:spTgt>
                                        </p:tgtEl>
                                      </p:cBhvr>
                                      <p:to x="100000" y="100000"/>
                                    </p:animScale>
                                    <p:animScale>
                                      <p:cBhvr>
                                        <p:cTn id="64" dur="26">
                                          <p:stCondLst>
                                            <p:cond delay="1642"/>
                                          </p:stCondLst>
                                        </p:cTn>
                                        <p:tgtEl>
                                          <p:spTgt spid="3">
                                            <p:txEl>
                                              <p:pRg st="2" end="2"/>
                                            </p:txEl>
                                          </p:spTgt>
                                        </p:tgtEl>
                                      </p:cBhvr>
                                      <p:to x="100000" y="90000"/>
                                    </p:animScale>
                                    <p:animScale>
                                      <p:cBhvr>
                                        <p:cTn id="65" dur="166" decel="50000">
                                          <p:stCondLst>
                                            <p:cond delay="1668"/>
                                          </p:stCondLst>
                                        </p:cTn>
                                        <p:tgtEl>
                                          <p:spTgt spid="3">
                                            <p:txEl>
                                              <p:pRg st="2" end="2"/>
                                            </p:txEl>
                                          </p:spTgt>
                                        </p:tgtEl>
                                      </p:cBhvr>
                                      <p:to x="100000" y="100000"/>
                                    </p:animScale>
                                    <p:animScale>
                                      <p:cBhvr>
                                        <p:cTn id="66" dur="26">
                                          <p:stCondLst>
                                            <p:cond delay="1808"/>
                                          </p:stCondLst>
                                        </p:cTn>
                                        <p:tgtEl>
                                          <p:spTgt spid="3">
                                            <p:txEl>
                                              <p:pRg st="2" end="2"/>
                                            </p:txEl>
                                          </p:spTgt>
                                        </p:tgtEl>
                                      </p:cBhvr>
                                      <p:to x="100000" y="95000"/>
                                    </p:animScale>
                                    <p:animScale>
                                      <p:cBhvr>
                                        <p:cTn id="67" dur="166" decel="50000">
                                          <p:stCondLst>
                                            <p:cond delay="1834"/>
                                          </p:stCondLst>
                                        </p:cTn>
                                        <p:tgtEl>
                                          <p:spTgt spid="3">
                                            <p:txEl>
                                              <p:pRg st="2" end="2"/>
                                            </p:txEl>
                                          </p:spTgt>
                                        </p:tgtEl>
                                      </p:cBhvr>
                                      <p:to x="100000" y="100000"/>
                                    </p:animScale>
                                  </p:childTnLst>
                                </p:cTn>
                              </p:par>
                            </p:childTnLst>
                          </p:cTn>
                        </p:par>
                      </p:childTnLst>
                    </p:cTn>
                  </p:par>
                  <p:par>
                    <p:cTn id="68" fill="hold">
                      <p:stCondLst>
                        <p:cond delay="indefinite"/>
                      </p:stCondLst>
                      <p:childTnLst>
                        <p:par>
                          <p:cTn id="69" fill="hold">
                            <p:stCondLst>
                              <p:cond delay="0"/>
                            </p:stCondLst>
                            <p:childTnLst>
                              <p:par>
                                <p:cTn id="70" presetID="26" presetClass="entr" presetSubtype="0" fill="hold" grpId="0" nodeType="clickEffect">
                                  <p:stCondLst>
                                    <p:cond delay="0"/>
                                  </p:stCondLst>
                                  <p:childTnLst>
                                    <p:set>
                                      <p:cBhvr>
                                        <p:cTn id="71" dur="1" fill="hold">
                                          <p:stCondLst>
                                            <p:cond delay="0"/>
                                          </p:stCondLst>
                                        </p:cTn>
                                        <p:tgtEl>
                                          <p:spTgt spid="3">
                                            <p:txEl>
                                              <p:pRg st="3" end="3"/>
                                            </p:txEl>
                                          </p:spTgt>
                                        </p:tgtEl>
                                        <p:attrNameLst>
                                          <p:attrName>style.visibility</p:attrName>
                                        </p:attrNameLst>
                                      </p:cBhvr>
                                      <p:to>
                                        <p:strVal val="visible"/>
                                      </p:to>
                                    </p:set>
                                    <p:animEffect transition="in" filter="wipe(down)">
                                      <p:cBhvr>
                                        <p:cTn id="72" dur="580">
                                          <p:stCondLst>
                                            <p:cond delay="0"/>
                                          </p:stCondLst>
                                        </p:cTn>
                                        <p:tgtEl>
                                          <p:spTgt spid="3">
                                            <p:txEl>
                                              <p:pRg st="3" end="3"/>
                                            </p:txEl>
                                          </p:spTgt>
                                        </p:tgtEl>
                                      </p:cBhvr>
                                    </p:animEffect>
                                    <p:anim calcmode="lin" valueType="num">
                                      <p:cBhvr>
                                        <p:cTn id="73"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8" dur="26">
                                          <p:stCondLst>
                                            <p:cond delay="650"/>
                                          </p:stCondLst>
                                        </p:cTn>
                                        <p:tgtEl>
                                          <p:spTgt spid="3">
                                            <p:txEl>
                                              <p:pRg st="3" end="3"/>
                                            </p:txEl>
                                          </p:spTgt>
                                        </p:tgtEl>
                                      </p:cBhvr>
                                      <p:to x="100000" y="60000"/>
                                    </p:animScale>
                                    <p:animScale>
                                      <p:cBhvr>
                                        <p:cTn id="79" dur="166" decel="50000">
                                          <p:stCondLst>
                                            <p:cond delay="676"/>
                                          </p:stCondLst>
                                        </p:cTn>
                                        <p:tgtEl>
                                          <p:spTgt spid="3">
                                            <p:txEl>
                                              <p:pRg st="3" end="3"/>
                                            </p:txEl>
                                          </p:spTgt>
                                        </p:tgtEl>
                                      </p:cBhvr>
                                      <p:to x="100000" y="100000"/>
                                    </p:animScale>
                                    <p:animScale>
                                      <p:cBhvr>
                                        <p:cTn id="80" dur="26">
                                          <p:stCondLst>
                                            <p:cond delay="1312"/>
                                          </p:stCondLst>
                                        </p:cTn>
                                        <p:tgtEl>
                                          <p:spTgt spid="3">
                                            <p:txEl>
                                              <p:pRg st="3" end="3"/>
                                            </p:txEl>
                                          </p:spTgt>
                                        </p:tgtEl>
                                      </p:cBhvr>
                                      <p:to x="100000" y="80000"/>
                                    </p:animScale>
                                    <p:animScale>
                                      <p:cBhvr>
                                        <p:cTn id="81" dur="166" decel="50000">
                                          <p:stCondLst>
                                            <p:cond delay="1338"/>
                                          </p:stCondLst>
                                        </p:cTn>
                                        <p:tgtEl>
                                          <p:spTgt spid="3">
                                            <p:txEl>
                                              <p:pRg st="3" end="3"/>
                                            </p:txEl>
                                          </p:spTgt>
                                        </p:tgtEl>
                                      </p:cBhvr>
                                      <p:to x="100000" y="100000"/>
                                    </p:animScale>
                                    <p:animScale>
                                      <p:cBhvr>
                                        <p:cTn id="82" dur="26">
                                          <p:stCondLst>
                                            <p:cond delay="1642"/>
                                          </p:stCondLst>
                                        </p:cTn>
                                        <p:tgtEl>
                                          <p:spTgt spid="3">
                                            <p:txEl>
                                              <p:pRg st="3" end="3"/>
                                            </p:txEl>
                                          </p:spTgt>
                                        </p:tgtEl>
                                      </p:cBhvr>
                                      <p:to x="100000" y="90000"/>
                                    </p:animScale>
                                    <p:animScale>
                                      <p:cBhvr>
                                        <p:cTn id="83" dur="166" decel="50000">
                                          <p:stCondLst>
                                            <p:cond delay="1668"/>
                                          </p:stCondLst>
                                        </p:cTn>
                                        <p:tgtEl>
                                          <p:spTgt spid="3">
                                            <p:txEl>
                                              <p:pRg st="3" end="3"/>
                                            </p:txEl>
                                          </p:spTgt>
                                        </p:tgtEl>
                                      </p:cBhvr>
                                      <p:to x="100000" y="100000"/>
                                    </p:animScale>
                                    <p:animScale>
                                      <p:cBhvr>
                                        <p:cTn id="84" dur="26">
                                          <p:stCondLst>
                                            <p:cond delay="1808"/>
                                          </p:stCondLst>
                                        </p:cTn>
                                        <p:tgtEl>
                                          <p:spTgt spid="3">
                                            <p:txEl>
                                              <p:pRg st="3" end="3"/>
                                            </p:txEl>
                                          </p:spTgt>
                                        </p:tgtEl>
                                      </p:cBhvr>
                                      <p:to x="100000" y="95000"/>
                                    </p:animScale>
                                    <p:animScale>
                                      <p:cBhvr>
                                        <p:cTn id="85"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11" name="Rectangle 10">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pic>
        <p:nvPicPr>
          <p:cNvPr id="4" name="Picture 3">
            <a:extLst>
              <a:ext uri="{FF2B5EF4-FFF2-40B4-BE49-F238E27FC236}">
                <a16:creationId xmlns:a16="http://schemas.microsoft.com/office/drawing/2014/main" id="{8628E9C1-C8C9-C8D4-D45C-54FB1966E870}"/>
              </a:ext>
            </a:extLst>
          </p:cNvPr>
          <p:cNvPicPr>
            <a:picLocks noChangeAspect="1"/>
          </p:cNvPicPr>
          <p:nvPr/>
        </p:nvPicPr>
        <p:blipFill rotWithShape="1">
          <a:blip r:embed="rId2">
            <a:alphaModFix amt="40000"/>
          </a:blip>
          <a:srcRect t="9495" b="6407"/>
          <a:stretch/>
        </p:blipFill>
        <p:spPr>
          <a:xfrm>
            <a:off x="20" y="10"/>
            <a:ext cx="12191979" cy="6869638"/>
          </a:xfrm>
          <a:prstGeom prst="rect">
            <a:avLst/>
          </a:prstGeom>
        </p:spPr>
      </p:pic>
      <p:sp>
        <p:nvSpPr>
          <p:cNvPr id="2" name="Title 1">
            <a:extLst>
              <a:ext uri="{FF2B5EF4-FFF2-40B4-BE49-F238E27FC236}">
                <a16:creationId xmlns:a16="http://schemas.microsoft.com/office/drawing/2014/main" id="{47B74C67-D81B-B1AB-B697-D46BEE0C1756}"/>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b="1" dirty="0">
                <a:solidFill>
                  <a:srgbClr val="FF0000"/>
                </a:solidFill>
              </a:rPr>
              <a:t>More Insights</a:t>
            </a:r>
            <a:endParaRPr lang="en-US" dirty="0">
              <a:solidFill>
                <a:schemeClr val="tx1"/>
              </a:solidFill>
            </a:endParaRPr>
          </a:p>
        </p:txBody>
      </p:sp>
      <p:sp>
        <p:nvSpPr>
          <p:cNvPr id="3" name="Content Placeholder 2">
            <a:extLst>
              <a:ext uri="{FF2B5EF4-FFF2-40B4-BE49-F238E27FC236}">
                <a16:creationId xmlns:a16="http://schemas.microsoft.com/office/drawing/2014/main" id="{AFF0FA6A-3813-44C8-3448-A48C1E8FEE64}"/>
              </a:ext>
            </a:extLst>
          </p:cNvPr>
          <p:cNvSpPr>
            <a:spLocks noGrp="1"/>
          </p:cNvSpPr>
          <p:nvPr>
            <p:ph idx="1"/>
          </p:nvPr>
        </p:nvSpPr>
        <p:spPr>
          <a:xfrm>
            <a:off x="2701962" y="2161903"/>
            <a:ext cx="6788076" cy="3416512"/>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latin typeface="Times New Roman" panose="02020603050405020304" pitchFamily="18" charset="0"/>
                <a:cs typeface="Times New Roman" panose="02020603050405020304" pitchFamily="18" charset="0"/>
              </a:rPr>
              <a:t>More analyzation was done on dataset, such as comparing the average monthly spend by male and female which comes out to be approximately equal.</a:t>
            </a:r>
          </a:p>
          <a:p>
            <a:pPr algn="ctr"/>
            <a:r>
              <a:rPr lang="en-US" dirty="0">
                <a:solidFill>
                  <a:schemeClr val="tx1"/>
                </a:solidFill>
                <a:latin typeface="Times New Roman" panose="02020603050405020304" pitchFamily="18" charset="0"/>
                <a:cs typeface="Times New Roman" panose="02020603050405020304" pitchFamily="18" charset="0"/>
              </a:rPr>
              <a:t>Based on this, we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can identify any differences in spending patterns and adjust promotions and marketing accordingly</a:t>
            </a:r>
            <a:r>
              <a:rPr lang="en-CA"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4" name="Rectangle 13">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Bembo"/>
                <a:ea typeface="+mn-ea"/>
                <a:cs typeface="+mn-cs"/>
              </a:endParaRPr>
            </a:p>
          </p:txBody>
        </p:sp>
        <p:cxnSp>
          <p:nvCxnSpPr>
            <p:cNvPr id="15" name="Straight Connector 14">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5661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8D0C60F-E7BC-47C4-989A-5CF3E68BD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
            <a:extLst>
              <a:ext uri="{FF2B5EF4-FFF2-40B4-BE49-F238E27FC236}">
                <a16:creationId xmlns:a16="http://schemas.microsoft.com/office/drawing/2014/main" id="{B572D2B0-57F9-4D28-8840-98CD62539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4892FA-B44F-E819-A0C6-77EDA963F33E}"/>
              </a:ext>
            </a:extLst>
          </p:cNvPr>
          <p:cNvSpPr>
            <a:spLocks noGrp="1"/>
          </p:cNvSpPr>
          <p:nvPr>
            <p:ph type="title"/>
          </p:nvPr>
        </p:nvSpPr>
        <p:spPr>
          <a:xfrm>
            <a:off x="1424941" y="1737360"/>
            <a:ext cx="3261360" cy="2524187"/>
          </a:xfrm>
        </p:spPr>
        <p:txBody>
          <a:bodyPr anchor="ctr">
            <a:normAutofit/>
          </a:bodyPr>
          <a:lstStyle/>
          <a:p>
            <a:pPr algn="ctr"/>
            <a:r>
              <a:rPr lang="en-US" b="1" dirty="0"/>
              <a:t>More Insights</a:t>
            </a:r>
          </a:p>
        </p:txBody>
      </p:sp>
      <p:sp>
        <p:nvSpPr>
          <p:cNvPr id="3" name="Content Placeholder 2">
            <a:extLst>
              <a:ext uri="{FF2B5EF4-FFF2-40B4-BE49-F238E27FC236}">
                <a16:creationId xmlns:a16="http://schemas.microsoft.com/office/drawing/2014/main" id="{42403E31-A7B1-4025-8769-7F92234C0AA1}"/>
              </a:ext>
            </a:extLst>
          </p:cNvPr>
          <p:cNvSpPr>
            <a:spLocks noGrp="1"/>
          </p:cNvSpPr>
          <p:nvPr>
            <p:ph idx="1"/>
          </p:nvPr>
        </p:nvSpPr>
        <p:spPr>
          <a:xfrm>
            <a:off x="6972300" y="3429000"/>
            <a:ext cx="4419886" cy="2705100"/>
          </a:xfrm>
        </p:spPr>
        <p:txBody>
          <a:bodyPr anchor="ctr">
            <a:normAutofit/>
          </a:bodyPr>
          <a:lstStyle/>
          <a:p>
            <a:pPr marL="342900" indent="-342900" algn="ctr">
              <a:lnSpc>
                <a:spcPct val="10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By visualizing the </a:t>
            </a: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monthly_members_total</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and Members tables, we could identify opportunities to optimize member budgets and improve member satisfaction. </a:t>
            </a:r>
          </a:p>
          <a:p>
            <a:pPr marL="342900" indent="-342900" algn="ctr">
              <a:lnSpc>
                <a:spcPct val="100000"/>
              </a:lnSpc>
              <a:buFont typeface="Arial" panose="020B0604020202020204" pitchFamily="34" charset="0"/>
              <a:buChar char="•"/>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This could involve offering more affordable menu options, creating promotions for budget-conscious members, or adjusting monthly budget allocations based on spending patterns.</a:t>
            </a:r>
          </a:p>
          <a:p>
            <a:pPr marL="342900" indent="-342900" algn="ctr">
              <a:lnSpc>
                <a:spcPct val="100000"/>
              </a:lnSpc>
              <a:buFont typeface="Arial" panose="020B0604020202020204" pitchFamily="34" charset="0"/>
              <a:buChar char="•"/>
            </a:pPr>
            <a:r>
              <a:rPr lang="en-US" sz="1400" kern="100" dirty="0">
                <a:latin typeface="Times New Roman" panose="02020603050405020304" pitchFamily="18" charset="0"/>
                <a:ea typeface="Calibri" panose="020F0502020204030204" pitchFamily="34" charset="0"/>
                <a:cs typeface="Times New Roman" panose="02020603050405020304" pitchFamily="18" charset="0"/>
              </a:rPr>
              <a:t>We saw the less unique members of a particular city which is 44 has more average spend as compared to the rest.</a:t>
            </a:r>
            <a:endParaRPr lang="en-CA"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0000"/>
              </a:lnSpc>
            </a:pPr>
            <a:endParaRPr lang="en-US" sz="1400" dirty="0">
              <a:latin typeface="Times New Roman" panose="02020603050405020304" pitchFamily="18" charset="0"/>
              <a:cs typeface="Times New Roman" panose="02020603050405020304" pitchFamily="18" charset="0"/>
            </a:endParaRPr>
          </a:p>
        </p:txBody>
      </p:sp>
      <p:pic>
        <p:nvPicPr>
          <p:cNvPr id="5" name="Picture 4" descr="Chart&#10;&#10;Description automatically generated">
            <a:extLst>
              <a:ext uri="{FF2B5EF4-FFF2-40B4-BE49-F238E27FC236}">
                <a16:creationId xmlns:a16="http://schemas.microsoft.com/office/drawing/2014/main" id="{149A6359-1D9C-2009-997C-4DB4DF677808}"/>
              </a:ext>
            </a:extLst>
          </p:cNvPr>
          <p:cNvPicPr>
            <a:picLocks noChangeAspect="1"/>
          </p:cNvPicPr>
          <p:nvPr/>
        </p:nvPicPr>
        <p:blipFill>
          <a:blip r:embed="rId2">
            <a:alphaModFix/>
          </a:blip>
          <a:stretch>
            <a:fillRect/>
          </a:stretch>
        </p:blipFill>
        <p:spPr>
          <a:xfrm>
            <a:off x="5480404" y="309594"/>
            <a:ext cx="5911782" cy="26898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27" name="Group 26">
            <a:extLst>
              <a:ext uri="{FF2B5EF4-FFF2-40B4-BE49-F238E27FC236}">
                <a16:creationId xmlns:a16="http://schemas.microsoft.com/office/drawing/2014/main" id="{7CD49DFA-3E95-4EE4-8505-DADB9ABC70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28" name="Rectangle 27">
              <a:extLst>
                <a:ext uri="{FF2B5EF4-FFF2-40B4-BE49-F238E27FC236}">
                  <a16:creationId xmlns:a16="http://schemas.microsoft.com/office/drawing/2014/main" id="{36D817C6-71C0-49E6-8B19-E9E9217A2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23AD9A9-354F-444B-9370-B698970FEF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7F4928-516E-4CF1-8E81-C48527970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896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p:cTn id="18"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p:cTn id="3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Adorn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657</Words>
  <Application>Microsoft Office PowerPoint</Application>
  <PresentationFormat>Widescreen</PresentationFormat>
  <Paragraphs>43</Paragraphs>
  <Slides>13</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Bembo</vt:lpstr>
      <vt:lpstr>Calibri</vt:lpstr>
      <vt:lpstr>Times New Roman</vt:lpstr>
      <vt:lpstr>AdornVTI</vt:lpstr>
      <vt:lpstr>Big Data Project</vt:lpstr>
      <vt:lpstr>Dataset description</vt:lpstr>
      <vt:lpstr>Prior to Analysis</vt:lpstr>
      <vt:lpstr>Popular Meals</vt:lpstr>
      <vt:lpstr>Revenue by City and Restaurant Type</vt:lpstr>
      <vt:lpstr>Restaurant Performance</vt:lpstr>
      <vt:lpstr>Revenue by Meal Type</vt:lpstr>
      <vt:lpstr>More Insights</vt:lpstr>
      <vt:lpstr>More Insights</vt:lpstr>
      <vt:lpstr>USING PIG TO ANALYZE CUSTOMER REVIEWS</vt:lpstr>
      <vt:lpstr>ANALYSIS BASED ON WORD COUNT</vt:lpstr>
      <vt:lpstr>ANALYSIS BASED ON WORD COUNT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Project</dc:title>
  <dc:creator>Bharat Raj</dc:creator>
  <cp:lastModifiedBy>isaac Afedia</cp:lastModifiedBy>
  <cp:revision>13</cp:revision>
  <dcterms:created xsi:type="dcterms:W3CDTF">2023-04-17T06:59:01Z</dcterms:created>
  <dcterms:modified xsi:type="dcterms:W3CDTF">2023-07-29T22:24:21Z</dcterms:modified>
</cp:coreProperties>
</file>